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" ContentType="image/t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763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319" r:id="rId22"/>
    <p:sldId id="320" r:id="rId23"/>
    <p:sldId id="321" r:id="rId24"/>
    <p:sldId id="322" r:id="rId25"/>
    <p:sldId id="323" r:id="rId26"/>
    <p:sldId id="324" r:id="rId27"/>
    <p:sldId id="325" r:id="rId28"/>
    <p:sldId id="326" r:id="rId29"/>
    <p:sldId id="327" r:id="rId30"/>
    <p:sldId id="328" r:id="rId31"/>
    <p:sldId id="329" r:id="rId32"/>
    <p:sldId id="330" r:id="rId33"/>
    <p:sldId id="331" r:id="rId34"/>
    <p:sldId id="332" r:id="rId35"/>
    <p:sldId id="333" r:id="rId36"/>
    <p:sldId id="334" r:id="rId37"/>
    <p:sldId id="335" r:id="rId38"/>
    <p:sldId id="336" r:id="rId39"/>
    <p:sldId id="337" r:id="rId40"/>
    <p:sldId id="338" r:id="rId41"/>
    <p:sldId id="339" r:id="rId42"/>
    <p:sldId id="340" r:id="rId43"/>
    <p:sldId id="341" r:id="rId44"/>
    <p:sldId id="342" r:id="rId45"/>
    <p:sldId id="762" r:id="rId4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FDA"/>
          </a:solidFill>
        </a:fill>
      </a:tcStyle>
    </a:wholeTbl>
    <a:band2H>
      <a:tcTxStyle/>
      <a:tcStyle>
        <a:tcBdr/>
        <a:fill>
          <a:solidFill>
            <a:srgbClr val="E6E8E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CCC"/>
          </a:solidFill>
        </a:fill>
      </a:tcStyle>
    </a:wholeTbl>
    <a:band2H>
      <a:tcTxStyle/>
      <a:tcStyle>
        <a:tcBdr/>
        <a:fill>
          <a:solidFill>
            <a:srgbClr val="E6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7F0F4"/>
          </a:solidFill>
        </a:fill>
      </a:tcStyle>
    </a:wholeTbl>
    <a:band2H>
      <a:tcTxStyle/>
      <a:tcStyle>
        <a:tcBdr/>
        <a:fill>
          <a:solidFill>
            <a:srgbClr val="ECF8F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B4B4B"/>
              </a:solidFill>
              <a:prstDash val="solid"/>
              <a:round/>
            </a:ln>
          </a:top>
          <a:bottom>
            <a:ln w="254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round/>
            </a:ln>
          </a:top>
          <a:bottom>
            <a:ln w="254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B4B4B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B4B4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B4B4B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4B4B4B"/>
              </a:solidFill>
              <a:prstDash val="solid"/>
              <a:round/>
            </a:ln>
          </a:left>
          <a:right>
            <a:ln w="12700" cap="flat">
              <a:solidFill>
                <a:srgbClr val="4B4B4B"/>
              </a:solidFill>
              <a:prstDash val="solid"/>
              <a:round/>
            </a:ln>
          </a:right>
          <a:top>
            <a:ln w="12700" cap="flat">
              <a:solidFill>
                <a:srgbClr val="4B4B4B"/>
              </a:solidFill>
              <a:prstDash val="solid"/>
              <a:round/>
            </a:ln>
          </a:top>
          <a:bottom>
            <a:ln w="127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solidFill>
                <a:srgbClr val="4B4B4B"/>
              </a:solidFill>
              <a:prstDash val="solid"/>
              <a:round/>
            </a:ln>
          </a:insideH>
          <a:insideV>
            <a:ln w="12700" cap="flat">
              <a:solidFill>
                <a:srgbClr val="4B4B4B"/>
              </a:solidFill>
              <a:prstDash val="solid"/>
              <a:round/>
            </a:ln>
          </a:insideV>
        </a:tcBdr>
        <a:fill>
          <a:solidFill>
            <a:srgbClr val="4B4B4B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4B4B4B"/>
              </a:solidFill>
              <a:prstDash val="solid"/>
              <a:round/>
            </a:ln>
          </a:left>
          <a:right>
            <a:ln w="12700" cap="flat">
              <a:solidFill>
                <a:srgbClr val="4B4B4B"/>
              </a:solidFill>
              <a:prstDash val="solid"/>
              <a:round/>
            </a:ln>
          </a:right>
          <a:top>
            <a:ln w="12700" cap="flat">
              <a:solidFill>
                <a:srgbClr val="4B4B4B"/>
              </a:solidFill>
              <a:prstDash val="solid"/>
              <a:round/>
            </a:ln>
          </a:top>
          <a:bottom>
            <a:ln w="127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solidFill>
                <a:srgbClr val="4B4B4B"/>
              </a:solidFill>
              <a:prstDash val="solid"/>
              <a:round/>
            </a:ln>
          </a:insideH>
          <a:insideV>
            <a:ln w="12700" cap="flat">
              <a:solidFill>
                <a:srgbClr val="4B4B4B"/>
              </a:solidFill>
              <a:prstDash val="solid"/>
              <a:round/>
            </a:ln>
          </a:insideV>
        </a:tcBdr>
        <a:fill>
          <a:solidFill>
            <a:srgbClr val="4B4B4B">
              <a:alpha val="20000"/>
            </a:srgbClr>
          </a:solidFill>
        </a:fill>
      </a:tcStyle>
    </a:firstCol>
    <a:lastRow>
      <a:tcTxStyle b="on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4B4B4B"/>
              </a:solidFill>
              <a:prstDash val="solid"/>
              <a:round/>
            </a:ln>
          </a:left>
          <a:right>
            <a:ln w="12700" cap="flat">
              <a:solidFill>
                <a:srgbClr val="4B4B4B"/>
              </a:solidFill>
              <a:prstDash val="solid"/>
              <a:round/>
            </a:ln>
          </a:right>
          <a:top>
            <a:ln w="50800" cap="flat">
              <a:solidFill>
                <a:srgbClr val="4B4B4B"/>
              </a:solidFill>
              <a:prstDash val="solid"/>
              <a:round/>
            </a:ln>
          </a:top>
          <a:bottom>
            <a:ln w="127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solidFill>
                <a:srgbClr val="4B4B4B"/>
              </a:solidFill>
              <a:prstDash val="solid"/>
              <a:round/>
            </a:ln>
          </a:insideH>
          <a:insideV>
            <a:ln w="12700" cap="flat">
              <a:solidFill>
                <a:srgbClr val="4B4B4B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4B4B4B"/>
              </a:solidFill>
              <a:prstDash val="solid"/>
              <a:round/>
            </a:ln>
          </a:left>
          <a:right>
            <a:ln w="12700" cap="flat">
              <a:solidFill>
                <a:srgbClr val="4B4B4B"/>
              </a:solidFill>
              <a:prstDash val="solid"/>
              <a:round/>
            </a:ln>
          </a:right>
          <a:top>
            <a:ln w="12700" cap="flat">
              <a:solidFill>
                <a:srgbClr val="4B4B4B"/>
              </a:solidFill>
              <a:prstDash val="solid"/>
              <a:round/>
            </a:ln>
          </a:top>
          <a:bottom>
            <a:ln w="254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solidFill>
                <a:srgbClr val="4B4B4B"/>
              </a:solidFill>
              <a:prstDash val="solid"/>
              <a:round/>
            </a:ln>
          </a:insideH>
          <a:insideV>
            <a:ln w="12700" cap="flat">
              <a:solidFill>
                <a:srgbClr val="4B4B4B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FDA"/>
          </a:solidFill>
        </a:fill>
      </a:tcStyle>
    </a:wholeTbl>
    <a:band2H>
      <a:tcTxStyle/>
      <a:tcStyle>
        <a:tcBdr/>
        <a:fill>
          <a:solidFill>
            <a:srgbClr val="E6E8E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 varScale="1">
        <p:scale>
          <a:sx n="115" d="100"/>
          <a:sy n="115" d="100"/>
        </p:scale>
        <p:origin x="3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tiff>
</file>

<file path=ppt/media/image11.png>
</file>

<file path=ppt/media/image12.tiff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FAIR principles define a number of expected behaviours from digital resources, e.g., they should the identified by globally unique and persistent identifiers, they should be richly described by metadata, etc.</a:t>
            </a:r>
          </a:p>
          <a:p>
            <a:r>
              <a:t>Among these expected behaviours, we would like to highlight the following.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And then start the process again with the newly acquired information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7" name="Shape 31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the FAIR principles we can distinguish between parts that can be fulfilled by technical infrastructure and parts that are fulfilled through social agreements/contracts. In green we see that parts that can be covered by technical infrastructure.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3" name="Shape 3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Very similar</a:t>
            </a:r>
          </a:p>
        </p:txBody>
      </p:sp>
    </p:spTree>
    <p:extLst>
      <p:ext uri="{BB962C8B-B14F-4D97-AF65-F5344CB8AC3E}">
        <p14:creationId xmlns:p14="http://schemas.microsoft.com/office/powerpoint/2010/main" val="930100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8" name="Shape 4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Using the current internet/web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3677277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2" descr="Afbeelding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44200" y="6324600"/>
            <a:ext cx="1190408" cy="335400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Rechthoek 3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chemeClr val="accent1"/>
          </a:solidFill>
          <a:ln>
            <a:solidFill>
              <a:srgbClr val="4B4B4B"/>
            </a:solidFill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17" name="Rechthoekige driehoek 7"/>
          <p:cNvSpPr/>
          <p:nvPr/>
        </p:nvSpPr>
        <p:spPr>
          <a:xfrm rot="16200000">
            <a:off x="11454000" y="0"/>
            <a:ext cx="738001" cy="73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18" name="Tekstvak 4"/>
          <p:cNvSpPr txBox="1"/>
          <p:nvPr/>
        </p:nvSpPr>
        <p:spPr>
          <a:xfrm>
            <a:off x="719999" y="6343200"/>
            <a:ext cx="2286001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1200">
                <a:solidFill>
                  <a:schemeClr val="accent5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r>
              <a:t>© GO FAIR 2017</a:t>
            </a:r>
          </a:p>
        </p:txBody>
      </p:sp>
      <p:sp>
        <p:nvSpPr>
          <p:cNvPr id="19" name="Rechthoek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pic>
        <p:nvPicPr>
          <p:cNvPr id="20" name="Afbeelding 3" descr="Afbeelding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0"/>
            <a:ext cx="12203998" cy="6870829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960000" y="2805167"/>
            <a:ext cx="10272001" cy="615554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60000" y="3458752"/>
            <a:ext cx="10272001" cy="1561179"/>
          </a:xfrm>
          <a:prstGeom prst="rect">
            <a:avLst/>
          </a:prstGeom>
        </p:spPr>
        <p:txBody>
          <a:bodyPr/>
          <a:lstStyle>
            <a:lvl1pPr marL="342882" indent="-342882">
              <a:buClrTx/>
              <a:buSzTx/>
              <a:buNone/>
              <a:defRPr>
                <a:solidFill>
                  <a:srgbClr val="FFFFFF"/>
                </a:solidFill>
              </a:defRPr>
            </a:lvl1pPr>
            <a:lvl2pPr marL="342882" indent="114293">
              <a:buClrTx/>
              <a:buSzTx/>
              <a:buNone/>
              <a:defRPr>
                <a:solidFill>
                  <a:srgbClr val="FFFFFF"/>
                </a:solidFill>
              </a:defRPr>
            </a:lvl2pPr>
            <a:lvl3pPr marL="342882" indent="571470">
              <a:buClrTx/>
              <a:buSzTx/>
              <a:buNone/>
              <a:defRPr>
                <a:solidFill>
                  <a:srgbClr val="FFFFFF"/>
                </a:solidFill>
              </a:defRPr>
            </a:lvl3pPr>
            <a:lvl4pPr marL="342882" indent="1028649">
              <a:buClrTx/>
              <a:buSzTx/>
              <a:buNone/>
              <a:defRPr>
                <a:solidFill>
                  <a:srgbClr val="FFFFFF"/>
                </a:solidFill>
              </a:defRPr>
            </a:lvl4pPr>
            <a:lvl5pPr marL="342882" indent="1485827">
              <a:buClrTx/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39799" y="5181600"/>
            <a:ext cx="10292202" cy="1484235"/>
          </a:xfrm>
          <a:prstGeom prst="rect">
            <a:avLst/>
          </a:prstGeom>
        </p:spPr>
        <p:txBody>
          <a:bodyPr/>
          <a:lstStyle/>
          <a:p>
            <a:pPr marL="342882" indent="-342882" algn="r">
              <a:spcBef>
                <a:spcPts val="300"/>
              </a:spcBef>
              <a:buClrTx/>
              <a:buSzTx/>
              <a:buNone/>
              <a:defRPr sz="15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20001" y="1066800"/>
            <a:ext cx="5274401" cy="5090551"/>
          </a:xfrm>
          <a:prstGeom prst="rect">
            <a:avLst/>
          </a:prstGeom>
        </p:spPr>
        <p:txBody>
          <a:bodyPr/>
          <a:lstStyle>
            <a:lvl2pPr marL="742912" indent="-285737"/>
            <a:lvl3pPr marL="1142941" indent="-228589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Afbeelding 2" descr="Afbeelding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44200" y="6324600"/>
            <a:ext cx="1190408" cy="335400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Rechthoek 3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chemeClr val="accent1"/>
          </a:solidFill>
          <a:ln>
            <a:solidFill>
              <a:srgbClr val="4B4B4B"/>
            </a:solidFill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60" name="Rechthoekige driehoek 7"/>
          <p:cNvSpPr/>
          <p:nvPr/>
        </p:nvSpPr>
        <p:spPr>
          <a:xfrm rot="16200000">
            <a:off x="11454000" y="0"/>
            <a:ext cx="738001" cy="73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19999" y="1065599"/>
            <a:ext cx="5274402" cy="31591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</a:lvl1pPr>
            <a:lvl2pPr marL="0" indent="457178">
              <a:buClrTx/>
              <a:buSzTx/>
              <a:buNone/>
            </a:lvl2pPr>
            <a:lvl3pPr marL="0" indent="914353">
              <a:buClrTx/>
              <a:buSzTx/>
              <a:buNone/>
            </a:lvl3pPr>
            <a:lvl4pPr marL="0" indent="1371531">
              <a:buClrTx/>
              <a:buSzTx/>
              <a:buNone/>
            </a:lvl4pPr>
            <a:lvl5pPr marL="0" indent="1828708">
              <a:buClrTx/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60572" y="1065599"/>
            <a:ext cx="5220234" cy="31591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</a:pPr>
            <a:endParaRPr/>
          </a:p>
        </p:txBody>
      </p:sp>
      <p:sp>
        <p:nvSpPr>
          <p:cNvPr id="63" name="Title 1"/>
          <p:cNvSpPr txBox="1"/>
          <p:nvPr/>
        </p:nvSpPr>
        <p:spPr>
          <a:xfrm>
            <a:off x="719999" y="253087"/>
            <a:ext cx="1075200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t>KLIK OM STIJL TE BEWERKEN</a:t>
            </a:r>
          </a:p>
        </p:txBody>
      </p:sp>
      <p:pic>
        <p:nvPicPr>
          <p:cNvPr id="6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6425" y="6400800"/>
            <a:ext cx="713618" cy="251551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Afbeelding 2" descr="Afbeelding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44200" y="6324600"/>
            <a:ext cx="1190408" cy="3354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hthoek 3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chemeClr val="accent1"/>
          </a:solidFill>
          <a:ln>
            <a:solidFill>
              <a:srgbClr val="4B4B4B"/>
            </a:solidFill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81" name="Rechthoekige driehoek 7"/>
          <p:cNvSpPr/>
          <p:nvPr/>
        </p:nvSpPr>
        <p:spPr>
          <a:xfrm rot="16200000">
            <a:off x="11454000" y="0"/>
            <a:ext cx="738001" cy="73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720002" y="1079999"/>
            <a:ext cx="4011085" cy="818402"/>
          </a:xfrm>
          <a:prstGeom prst="rect">
            <a:avLst/>
          </a:prstGeom>
        </p:spPr>
        <p:txBody>
          <a:bodyPr anchor="t"/>
          <a:lstStyle>
            <a:lvl1pPr>
              <a:defRPr sz="2000">
                <a:solidFill>
                  <a:schemeClr val="accent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978400" y="1079999"/>
            <a:ext cx="6502400" cy="4780802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  <a:defRPr sz="2200"/>
            </a:lvl1pPr>
            <a:lvl2pPr marL="742912" indent="-285737">
              <a:spcBef>
                <a:spcPts val="500"/>
              </a:spcBef>
              <a:defRPr sz="2200"/>
            </a:lvl2pPr>
            <a:lvl3pPr marL="1165800" indent="-251447">
              <a:spcBef>
                <a:spcPts val="500"/>
              </a:spcBef>
              <a:defRPr sz="2200"/>
            </a:lvl3pPr>
            <a:lvl4pPr marL="1622978" indent="-251447">
              <a:spcBef>
                <a:spcPts val="500"/>
              </a:spcBef>
              <a:defRPr sz="2200"/>
            </a:lvl4pPr>
            <a:lvl5pPr marL="2080156" indent="-251447">
              <a:spcBef>
                <a:spcPts val="500"/>
              </a:spcBef>
              <a:defRPr sz="2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20002" y="1966799"/>
            <a:ext cx="4011085" cy="38808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ClrTx/>
              <a:buSzTx/>
              <a:buNone/>
              <a:defRPr sz="1400"/>
            </a:pPr>
            <a:endParaRPr/>
          </a:p>
        </p:txBody>
      </p:sp>
      <p:sp>
        <p:nvSpPr>
          <p:cNvPr id="85" name="Title 1"/>
          <p:cNvSpPr txBox="1"/>
          <p:nvPr/>
        </p:nvSpPr>
        <p:spPr>
          <a:xfrm>
            <a:off x="719999" y="253087"/>
            <a:ext cx="1075200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t>KLIK OM STIJL TE BEWERKEN</a:t>
            </a:r>
          </a:p>
        </p:txBody>
      </p:sp>
      <p:pic>
        <p:nvPicPr>
          <p:cNvPr id="8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6425" y="6400800"/>
            <a:ext cx="713618" cy="251551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2389716" y="5280862"/>
            <a:ext cx="7315201" cy="338139"/>
          </a:xfrm>
          <a:prstGeom prst="rect">
            <a:avLst/>
          </a:prstGeom>
        </p:spPr>
        <p:txBody>
          <a:bodyPr/>
          <a:lstStyle>
            <a:lvl1pPr>
              <a:defRPr sz="1800" cap="none">
                <a:solidFill>
                  <a:schemeClr val="accent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5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2389716" y="1079999"/>
            <a:ext cx="7315201" cy="4114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9716" y="5728537"/>
            <a:ext cx="7315201" cy="2714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None/>
              <a:defRPr sz="1300"/>
            </a:lvl1pPr>
            <a:lvl2pPr marL="0" indent="457178">
              <a:spcBef>
                <a:spcPts val="300"/>
              </a:spcBef>
              <a:buClrTx/>
              <a:buSzTx/>
              <a:buNone/>
              <a:defRPr sz="1300"/>
            </a:lvl2pPr>
            <a:lvl3pPr marL="0" indent="914353">
              <a:spcBef>
                <a:spcPts val="300"/>
              </a:spcBef>
              <a:buClrTx/>
              <a:buSzTx/>
              <a:buNone/>
              <a:defRPr sz="1300"/>
            </a:lvl3pPr>
            <a:lvl4pPr marL="0" indent="1371531">
              <a:spcBef>
                <a:spcPts val="300"/>
              </a:spcBef>
              <a:buClrTx/>
              <a:buSzTx/>
              <a:buNone/>
              <a:defRPr sz="1300"/>
            </a:lvl4pPr>
            <a:lvl5pPr marL="0" indent="1828708">
              <a:spcBef>
                <a:spcPts val="300"/>
              </a:spcBef>
              <a:buClrTx/>
              <a:buSzTx/>
              <a:buNone/>
              <a:defRPr sz="13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ti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2" descr="Afbeelding 2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0744200" y="6324600"/>
            <a:ext cx="1190408" cy="3354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hthoek 3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chemeClr val="accent1"/>
          </a:solidFill>
          <a:ln>
            <a:solidFill>
              <a:srgbClr val="4B4B4B"/>
            </a:solidFill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4" name="Rechthoekige driehoek 7"/>
          <p:cNvSpPr/>
          <p:nvPr/>
        </p:nvSpPr>
        <p:spPr>
          <a:xfrm rot="16200000">
            <a:off x="11454000" y="0"/>
            <a:ext cx="738001" cy="73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719999" y="228600"/>
            <a:ext cx="10752002" cy="430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719999" y="1066800"/>
            <a:ext cx="10752002" cy="509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" name="Image" descr="Image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216425" y="6400800"/>
            <a:ext cx="713618" cy="25155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5pPr>
      <a:lvl6pPr marL="0" marR="0" indent="457178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6pPr>
      <a:lvl7pPr marL="0" marR="0" indent="914353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7pPr>
      <a:lvl8pPr marL="0" marR="0" indent="137153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8pPr>
      <a:lvl9pPr marL="0" marR="0" indent="1828708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9pPr>
    </p:titleStyle>
    <p:bodyStyle>
      <a:lvl1pPr marL="342881" marR="0" indent="-342881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75000"/>
        <a:buFontTx/>
        <a:buChar char="■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1pPr>
      <a:lvl2pPr marL="774661" marR="0" indent="-317485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70000"/>
        <a:buFontTx/>
        <a:buChar char="■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2pPr>
      <a:lvl3pPr marL="1168340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100000"/>
        <a:buFontTx/>
        <a:buChar char="▪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3pPr>
      <a:lvl4pPr marL="1625518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100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4pPr>
      <a:lvl5pPr marL="2082696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5pPr>
      <a:lvl6pPr marL="2539872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6pPr>
      <a:lvl7pPr marL="2997050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7pPr>
      <a:lvl8pPr marL="3454227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8pPr>
      <a:lvl9pPr marL="3911404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luiz.bonino@go-fair.or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mailto:luiz.bonino@dtls.n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el 1"/>
          <p:cNvSpPr txBox="1">
            <a:spLocks noGrp="1"/>
          </p:cNvSpPr>
          <p:nvPr>
            <p:ph type="ctrTitle"/>
          </p:nvPr>
        </p:nvSpPr>
        <p:spPr>
          <a:xfrm>
            <a:off x="959999" y="2485641"/>
            <a:ext cx="10272002" cy="1484235"/>
          </a:xfrm>
          <a:prstGeom prst="rect">
            <a:avLst/>
          </a:prstGeom>
        </p:spPr>
        <p:txBody>
          <a:bodyPr/>
          <a:lstStyle/>
          <a:p>
            <a:pPr algn="ctr"/>
            <a:r>
              <a:t>Internet of fair data and services</a:t>
            </a:r>
          </a:p>
          <a:p>
            <a:pPr algn="ctr"/>
            <a:r>
              <a:t>Center of the hourglass</a:t>
            </a:r>
          </a:p>
        </p:txBody>
      </p:sp>
      <p:sp>
        <p:nvSpPr>
          <p:cNvPr id="107" name="Tijdelijke aanduiding voor tekst 2"/>
          <p:cNvSpPr txBox="1">
            <a:spLocks noGrp="1"/>
          </p:cNvSpPr>
          <p:nvPr>
            <p:ph type="subTitle" sz="quarter" idx="1"/>
          </p:nvPr>
        </p:nvSpPr>
        <p:spPr>
          <a:xfrm>
            <a:off x="959999" y="3956434"/>
            <a:ext cx="10272002" cy="1063497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8" name="Tijdelijke aanduiding voor tekst 3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342882" indent="-342882" algn="r">
              <a:spcBef>
                <a:spcPts val="300"/>
              </a:spcBef>
              <a:buClrTx/>
              <a:buSzTx/>
              <a:buNone/>
              <a:defRPr sz="1500">
                <a:solidFill>
                  <a:schemeClr val="accent1"/>
                </a:solidFill>
              </a:defRPr>
            </a:pPr>
            <a:r>
              <a:t>Luiz Bonino</a:t>
            </a:r>
          </a:p>
          <a:p>
            <a:pPr marL="342882" indent="-342882" algn="r">
              <a:spcBef>
                <a:spcPts val="300"/>
              </a:spcBef>
              <a:buClrTx/>
              <a:buSzTx/>
              <a:buNone/>
              <a:defRPr sz="1500">
                <a:solidFill>
                  <a:schemeClr val="accent1"/>
                </a:solidFill>
              </a:defRPr>
            </a:pPr>
            <a:r>
              <a:rPr u="sng">
                <a:solidFill>
                  <a:srgbClr val="4B4B4B"/>
                </a:solidFill>
                <a:uFill>
                  <a:solidFill>
                    <a:srgbClr val="4B4B4B"/>
                  </a:solidFill>
                </a:uFill>
                <a:hlinkClick r:id="rId2"/>
              </a:rPr>
              <a:t>luiz.bonino@go-fair.org</a:t>
            </a:r>
          </a:p>
        </p:txBody>
      </p:sp>
      <p:pic>
        <p:nvPicPr>
          <p:cNvPr id="10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39754" y="505452"/>
            <a:ext cx="4318001" cy="1079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183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184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185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186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187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88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89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90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91" name="Arrow"/>
          <p:cNvSpPr/>
          <p:nvPr/>
        </p:nvSpPr>
        <p:spPr>
          <a:xfrm rot="8694857">
            <a:off x="9111299" y="1753949"/>
            <a:ext cx="1276560" cy="521405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4" name="schema:codeRepository…"/>
          <p:cNvSpPr txBox="1"/>
          <p:nvPr/>
        </p:nvSpPr>
        <p:spPr>
          <a:xfrm>
            <a:off x="224776" y="2367127"/>
            <a:ext cx="2512254" cy="302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/>
            </a:pPr>
            <a:r>
              <a:t>schema:codeRepository</a:t>
            </a:r>
          </a:p>
          <a:p>
            <a:pPr>
              <a:defRPr sz="1800"/>
            </a:pPr>
            <a:r>
              <a:t>schema:mainEntity</a:t>
            </a:r>
          </a:p>
          <a:p>
            <a:pPr>
              <a:defRPr sz="1800"/>
            </a:pPr>
            <a:r>
              <a:t>foaf:primaryTopic</a:t>
            </a:r>
          </a:p>
          <a:p>
            <a:pPr>
              <a:defRPr sz="1800"/>
            </a:pPr>
            <a:r>
              <a:t>iao:isAbout</a:t>
            </a:r>
          </a:p>
          <a:p>
            <a:pPr>
              <a:defRPr sz="1800"/>
            </a:pPr>
            <a:r>
              <a:t>sio:isAbout</a:t>
            </a:r>
          </a:p>
          <a:p>
            <a:pPr>
              <a:defRPr sz="1800"/>
            </a:pPr>
            <a:r>
              <a:t>schema:distribution</a:t>
            </a:r>
          </a:p>
          <a:p>
            <a:pPr>
              <a:defRPr sz="1800"/>
            </a:pPr>
            <a:r>
              <a:t>dcat:distribution</a:t>
            </a:r>
          </a:p>
          <a:p>
            <a:pPr>
              <a:defRPr sz="1800"/>
            </a:pPr>
            <a:r>
              <a:t>ldp:contains</a:t>
            </a:r>
          </a:p>
          <a:p>
            <a:pPr>
              <a:defRPr sz="1800"/>
            </a:pPr>
            <a:r>
              <a:t>IANA link rel=about</a:t>
            </a:r>
          </a:p>
          <a:p>
            <a:pPr>
              <a:defRPr sz="1800"/>
            </a:pPr>
            <a:r>
              <a:t>IANA link rel=describes</a:t>
            </a:r>
          </a:p>
          <a:p>
            <a:pPr>
              <a:defRPr sz="1800"/>
            </a:pPr>
            <a:r>
              <a:t>…</a:t>
            </a:r>
          </a:p>
        </p:txBody>
      </p:sp>
      <p:sp>
        <p:nvSpPr>
          <p:cNvPr id="195" name="Arrow"/>
          <p:cNvSpPr/>
          <p:nvPr/>
        </p:nvSpPr>
        <p:spPr>
          <a:xfrm flipH="1">
            <a:off x="2368749" y="3504341"/>
            <a:ext cx="918802" cy="456751"/>
          </a:xfrm>
          <a:prstGeom prst="rightArrow">
            <a:avLst>
              <a:gd name="adj1" fmla="val 32473"/>
              <a:gd name="adj2" fmla="val 90462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cxnSp>
        <p:nvCxnSpPr>
          <p:cNvPr id="19" name="Connection Line">
            <a:extLst>
              <a:ext uri="{FF2B5EF4-FFF2-40B4-BE49-F238E27FC236}">
                <a16:creationId xmlns:a16="http://schemas.microsoft.com/office/drawing/2014/main" id="{0F1CA19F-5375-6B4B-A896-BF26CF336C93}"/>
              </a:ext>
            </a:extLst>
          </p:cNvPr>
          <p:cNvCxnSpPr>
            <a:cxnSpLocks/>
            <a:stCxn id="183" idx="0"/>
            <a:endCxn id="184" idx="2"/>
          </p:cNvCxnSpPr>
          <p:nvPr/>
        </p:nvCxnSpPr>
        <p:spPr>
          <a:xfrm flipV="1">
            <a:off x="4224675" y="3033646"/>
            <a:ext cx="0" cy="1398140"/>
          </a:xfrm>
          <a:prstGeom prst="straightConnector1">
            <a:avLst/>
          </a:prstGeom>
          <a:ln w="63500">
            <a:solidFill>
              <a:srgbClr val="FF2600"/>
            </a:solidFill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20" name="F3?">
            <a:extLst>
              <a:ext uri="{FF2B5EF4-FFF2-40B4-BE49-F238E27FC236}">
                <a16:creationId xmlns:a16="http://schemas.microsoft.com/office/drawing/2014/main" id="{BC48B0AF-23F2-6D4B-B4E9-264B5DCE2960}"/>
              </a:ext>
            </a:extLst>
          </p:cNvPr>
          <p:cNvSpPr txBox="1"/>
          <p:nvPr/>
        </p:nvSpPr>
        <p:spPr>
          <a:xfrm>
            <a:off x="4372070" y="3528245"/>
            <a:ext cx="532840" cy="415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100" b="1">
                <a:solidFill>
                  <a:srgbClr val="FF2600"/>
                </a:solidFill>
              </a:defRPr>
            </a:lvl1pPr>
          </a:lstStyle>
          <a:p>
            <a:r>
              <a:rPr dirty="0"/>
              <a:t>F3?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198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199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200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201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202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03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04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05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06" name="Arrow"/>
          <p:cNvSpPr/>
          <p:nvPr/>
        </p:nvSpPr>
        <p:spPr>
          <a:xfrm rot="12906000" flipH="1">
            <a:off x="1859827" y="1753949"/>
            <a:ext cx="1276560" cy="521405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209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210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211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212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213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14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15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16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17" name="Arrow"/>
          <p:cNvSpPr/>
          <p:nvPr/>
        </p:nvSpPr>
        <p:spPr>
          <a:xfrm rot="12906000" flipH="1">
            <a:off x="1859827" y="1753949"/>
            <a:ext cx="1276560" cy="521405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cxnSp>
        <p:nvCxnSpPr>
          <p:cNvPr id="14" name="Connection Line">
            <a:extLst>
              <a:ext uri="{FF2B5EF4-FFF2-40B4-BE49-F238E27FC236}">
                <a16:creationId xmlns:a16="http://schemas.microsoft.com/office/drawing/2014/main" id="{EE823307-0A9E-BA42-BF98-FC42AD0405E8}"/>
              </a:ext>
            </a:extLst>
          </p:cNvPr>
          <p:cNvCxnSpPr>
            <a:cxnSpLocks/>
          </p:cNvCxnSpPr>
          <p:nvPr/>
        </p:nvCxnSpPr>
        <p:spPr>
          <a:xfrm flipV="1">
            <a:off x="4224675" y="3033646"/>
            <a:ext cx="0" cy="1398140"/>
          </a:xfrm>
          <a:prstGeom prst="straightConnector1">
            <a:avLst/>
          </a:prstGeom>
          <a:ln w="63500">
            <a:solidFill>
              <a:srgbClr val="FF2600"/>
            </a:solidFill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15" name="F3?">
            <a:extLst>
              <a:ext uri="{FF2B5EF4-FFF2-40B4-BE49-F238E27FC236}">
                <a16:creationId xmlns:a16="http://schemas.microsoft.com/office/drawing/2014/main" id="{D5B650DB-2434-DE40-9EF6-FF438BA6AAB3}"/>
              </a:ext>
            </a:extLst>
          </p:cNvPr>
          <p:cNvSpPr txBox="1"/>
          <p:nvPr/>
        </p:nvSpPr>
        <p:spPr>
          <a:xfrm>
            <a:off x="4372070" y="3528245"/>
            <a:ext cx="53284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 b="1">
                <a:solidFill>
                  <a:srgbClr val="FF2600"/>
                </a:solidFill>
              </a:defRPr>
            </a:lvl1pPr>
          </a:lstStyle>
          <a:p>
            <a:r>
              <a:rPr dirty="0"/>
              <a:t>F3?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222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223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224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225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226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27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28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29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30" name="Arrow"/>
          <p:cNvSpPr/>
          <p:nvPr/>
        </p:nvSpPr>
        <p:spPr>
          <a:xfrm rot="8694857">
            <a:off x="9111299" y="4265812"/>
            <a:ext cx="1276560" cy="521404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233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234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235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236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237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38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39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40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41" name="Arrow"/>
          <p:cNvSpPr/>
          <p:nvPr/>
        </p:nvSpPr>
        <p:spPr>
          <a:xfrm rot="8694857">
            <a:off x="9111299" y="4265812"/>
            <a:ext cx="1276560" cy="521404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cxnSp>
        <p:nvCxnSpPr>
          <p:cNvPr id="242" name="Connection Line"/>
          <p:cNvCxnSpPr>
            <a:cxnSpLocks/>
            <a:stCxn id="233" idx="2"/>
            <a:endCxn id="236" idx="2"/>
          </p:cNvCxnSpPr>
          <p:nvPr/>
        </p:nvCxnSpPr>
        <p:spPr>
          <a:xfrm rot="5400000" flipH="1" flipV="1">
            <a:off x="6129663" y="3522931"/>
            <a:ext cx="102094" cy="3912071"/>
          </a:xfrm>
          <a:prstGeom prst="curvedConnector3">
            <a:avLst>
              <a:gd name="adj1" fmla="val -912031"/>
            </a:avLst>
          </a:prstGeom>
          <a:ln w="63500">
            <a:solidFill>
              <a:srgbClr val="FF2600"/>
            </a:solidFill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243" name="Connection Line"/>
          <p:cNvCxnSpPr>
            <a:cxnSpLocks/>
            <a:stCxn id="234" idx="2"/>
            <a:endCxn id="236" idx="0"/>
          </p:cNvCxnSpPr>
          <p:nvPr/>
        </p:nvCxnSpPr>
        <p:spPr>
          <a:xfrm>
            <a:off x="4224675" y="3033646"/>
            <a:ext cx="3912071" cy="1500235"/>
          </a:xfrm>
          <a:prstGeom prst="straightConnector1">
            <a:avLst/>
          </a:prstGeom>
          <a:ln w="63500">
            <a:solidFill>
              <a:srgbClr val="FF2600"/>
            </a:solidFill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244" name="Landing Page"/>
          <p:cNvSpPr/>
          <p:nvPr/>
        </p:nvSpPr>
        <p:spPr>
          <a:xfrm>
            <a:off x="532739" y="3013667"/>
            <a:ext cx="2284099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Landing Page</a:t>
            </a:r>
          </a:p>
        </p:txBody>
      </p:sp>
      <p:cxnSp>
        <p:nvCxnSpPr>
          <p:cNvPr id="245" name="Connection Line"/>
          <p:cNvCxnSpPr>
            <a:cxnSpLocks/>
            <a:stCxn id="244" idx="3"/>
            <a:endCxn id="236" idx="0"/>
          </p:cNvCxnSpPr>
          <p:nvPr/>
        </p:nvCxnSpPr>
        <p:spPr>
          <a:xfrm>
            <a:off x="2816838" y="3562781"/>
            <a:ext cx="5319908" cy="971100"/>
          </a:xfrm>
          <a:prstGeom prst="straightConnector1">
            <a:avLst/>
          </a:prstGeom>
          <a:ln w="63500">
            <a:solidFill>
              <a:srgbClr val="FF2600"/>
            </a:solidFill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246" name="Resolves to what?"/>
          <p:cNvSpPr txBox="1"/>
          <p:nvPr/>
        </p:nvSpPr>
        <p:spPr>
          <a:xfrm>
            <a:off x="5093199" y="3649922"/>
            <a:ext cx="2533934" cy="434341"/>
          </a:xfrm>
          <a:prstGeom prst="rect">
            <a:avLst/>
          </a:prstGeom>
          <a:solidFill>
            <a:srgbClr val="FFFFFF">
              <a:alpha val="7125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300" b="1">
                <a:solidFill>
                  <a:srgbClr val="FF2600"/>
                </a:solidFill>
              </a:defRPr>
            </a:lvl1pPr>
          </a:lstStyle>
          <a:p>
            <a:r>
              <a:t>Resolves to what?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249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250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251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252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253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54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55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56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57" name="?"/>
          <p:cNvSpPr txBox="1"/>
          <p:nvPr/>
        </p:nvSpPr>
        <p:spPr>
          <a:xfrm>
            <a:off x="3900699" y="3528246"/>
            <a:ext cx="220953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 b="1">
                <a:solidFill>
                  <a:srgbClr val="FF2600"/>
                </a:solidFill>
              </a:defRPr>
            </a:lvl1pPr>
          </a:lstStyle>
          <a:p>
            <a:r>
              <a:t>?</a:t>
            </a:r>
          </a:p>
        </p:txBody>
      </p:sp>
      <p:sp>
        <p:nvSpPr>
          <p:cNvPr id="258" name="Arrow"/>
          <p:cNvSpPr/>
          <p:nvPr/>
        </p:nvSpPr>
        <p:spPr>
          <a:xfrm rot="8694857">
            <a:off x="9111299" y="4265812"/>
            <a:ext cx="1276560" cy="521404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cxnSp>
        <p:nvCxnSpPr>
          <p:cNvPr id="259" name="Connection Line"/>
          <p:cNvCxnSpPr>
            <a:cxnSpLocks/>
            <a:endCxn id="249" idx="0"/>
          </p:cNvCxnSpPr>
          <p:nvPr/>
        </p:nvCxnSpPr>
        <p:spPr>
          <a:xfrm>
            <a:off x="4224675" y="3033646"/>
            <a:ext cx="0" cy="1398140"/>
          </a:xfrm>
          <a:prstGeom prst="straightConnector1">
            <a:avLst/>
          </a:prstGeom>
          <a:ln w="63500">
            <a:solidFill>
              <a:srgbClr val="FF2600"/>
            </a:solidFill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</p:cxn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grpSp>
        <p:nvGrpSpPr>
          <p:cNvPr id="264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262" name="img_451571.png" descr="img_45157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3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267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265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6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271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69" name="1 - resolve resource identifier"/>
          <p:cNvSpPr txBox="1"/>
          <p:nvPr/>
        </p:nvSpPr>
        <p:spPr>
          <a:xfrm>
            <a:off x="3174095" y="1642636"/>
            <a:ext cx="281846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1 - resolve resource identifier</a:t>
            </a:r>
          </a:p>
        </p:txBody>
      </p:sp>
      <p:pic>
        <p:nvPicPr>
          <p:cNvPr id="270" name="Internet-PNG-Clipart.png" descr="Internet-PNG-Clipa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grpSp>
        <p:nvGrpSpPr>
          <p:cNvPr id="276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274" name="img_451571.png" descr="img_45157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5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277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8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286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pic>
        <p:nvPicPr>
          <p:cNvPr id="281" name="Internet-PNG-Clipart.png" descr="Internet-PNG-Clipa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2 - return (information about) the resource"/>
          <p:cNvSpPr txBox="1"/>
          <p:nvPr/>
        </p:nvSpPr>
        <p:spPr>
          <a:xfrm>
            <a:off x="3699328" y="4373136"/>
            <a:ext cx="4044911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2 - return (information about) the resource</a:t>
            </a:r>
          </a:p>
        </p:txBody>
      </p:sp>
      <p:sp>
        <p:nvSpPr>
          <p:cNvPr id="287" name="Connection Line"/>
          <p:cNvSpPr/>
          <p:nvPr/>
        </p:nvSpPr>
        <p:spPr>
          <a:xfrm>
            <a:off x="3301419" y="3615688"/>
            <a:ext cx="5926191" cy="284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14" extrusionOk="0">
                <a:moveTo>
                  <a:pt x="21600" y="0"/>
                </a:moveTo>
                <a:cubicBezTo>
                  <a:pt x="14378" y="20974"/>
                  <a:pt x="7178" y="21600"/>
                  <a:pt x="0" y="1879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84" name="1 - resolve resource identifier"/>
          <p:cNvSpPr txBox="1"/>
          <p:nvPr/>
        </p:nvSpPr>
        <p:spPr>
          <a:xfrm>
            <a:off x="3174095" y="1642636"/>
            <a:ext cx="281846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1 - resolve resource identifier</a:t>
            </a:r>
          </a:p>
        </p:txBody>
      </p:sp>
      <p:pic>
        <p:nvPicPr>
          <p:cNvPr id="285" name="file-clipart-8972-text-file-icon-clipart.png" descr="file-clipart-8972-text-file-icon-clipart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559800" y="3859611"/>
            <a:ext cx="1646684" cy="16466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grpSp>
        <p:nvGrpSpPr>
          <p:cNvPr id="292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290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91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pic>
        <p:nvPicPr>
          <p:cNvPr id="293" name="file-clipart-8972-text-file-icon-clipart.png" descr="file-clipart-8972-text-file-icon-clipar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63388" y="2605658"/>
            <a:ext cx="1646684" cy="1646684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Connection Line"/>
          <p:cNvSpPr/>
          <p:nvPr/>
        </p:nvSpPr>
        <p:spPr>
          <a:xfrm>
            <a:off x="6301490" y="3705286"/>
            <a:ext cx="3021966" cy="324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32" extrusionOk="0">
                <a:moveTo>
                  <a:pt x="0" y="0"/>
                </a:moveTo>
                <a:cubicBezTo>
                  <a:pt x="6608" y="20676"/>
                  <a:pt x="13808" y="21600"/>
                  <a:pt x="21600" y="277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95" name="interpret the (information about the) resource"/>
          <p:cNvSpPr txBox="1"/>
          <p:nvPr/>
        </p:nvSpPr>
        <p:spPr>
          <a:xfrm>
            <a:off x="5808510" y="4183732"/>
            <a:ext cx="435645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interpret the (information about the) resource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grpSp>
        <p:nvGrpSpPr>
          <p:cNvPr id="301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299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0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302" name="Where should I go from here, operate on the resource or know more about it?"/>
          <p:cNvSpPr/>
          <p:nvPr/>
        </p:nvSpPr>
        <p:spPr>
          <a:xfrm>
            <a:off x="3971270" y="825351"/>
            <a:ext cx="5154772" cy="1662717"/>
          </a:xfrm>
          <a:prstGeom prst="wedgeEllipseCallout">
            <a:avLst>
              <a:gd name="adj1" fmla="val 49395"/>
              <a:gd name="adj2" fmla="val 7825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algn="ctr"/>
          </a:lstStyle>
          <a:p>
            <a:r>
              <a:t>Where should I go from here, operate on the resource or know more about it?</a:t>
            </a:r>
          </a:p>
        </p:txBody>
      </p:sp>
      <p:pic>
        <p:nvPicPr>
          <p:cNvPr id="303" name="file-clipart-8972-text-file-icon-clipart.png" descr="file-clipart-8972-text-file-icon-clipa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3388" y="2605658"/>
            <a:ext cx="1646684" cy="1646684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Connection Line"/>
          <p:cNvSpPr/>
          <p:nvPr/>
        </p:nvSpPr>
        <p:spPr>
          <a:xfrm>
            <a:off x="6301490" y="3705286"/>
            <a:ext cx="3021966" cy="324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32" extrusionOk="0">
                <a:moveTo>
                  <a:pt x="0" y="0"/>
                </a:moveTo>
                <a:cubicBezTo>
                  <a:pt x="6608" y="20676"/>
                  <a:pt x="13808" y="21600"/>
                  <a:pt x="21600" y="277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305" name="interpret the (information about the) resource and decide what to do"/>
          <p:cNvSpPr txBox="1"/>
          <p:nvPr/>
        </p:nvSpPr>
        <p:spPr>
          <a:xfrm>
            <a:off x="4755948" y="4183732"/>
            <a:ext cx="646158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interpret the (information about the) resource and decide what to do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el 1"/>
          <p:cNvSpPr txBox="1">
            <a:spLocks noGrp="1"/>
          </p:cNvSpPr>
          <p:nvPr>
            <p:ph type="title"/>
          </p:nvPr>
        </p:nvSpPr>
        <p:spPr>
          <a:xfrm>
            <a:off x="719999" y="228600"/>
            <a:ext cx="10752002" cy="430888"/>
          </a:xfrm>
          <a:prstGeom prst="rect">
            <a:avLst/>
          </a:prstGeom>
        </p:spPr>
        <p:txBody>
          <a:bodyPr/>
          <a:lstStyle/>
          <a:p>
            <a:r>
              <a:t>Fair principles</a:t>
            </a:r>
          </a:p>
        </p:txBody>
      </p:sp>
      <p:sp>
        <p:nvSpPr>
          <p:cNvPr id="112" name="Findable…"/>
          <p:cNvSpPr txBox="1"/>
          <p:nvPr/>
        </p:nvSpPr>
        <p:spPr>
          <a:xfrm>
            <a:off x="704952" y="893623"/>
            <a:ext cx="5112808" cy="213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Findable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F1. (meta)data are assigned a globally unique and persistent identifier;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F2. data are described with rich metadata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F3. metadata clearly and explicitly include the identifier of the data it describes;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F4. (meta)data are registered or indexed in a searchable resource; </a:t>
            </a:r>
          </a:p>
        </p:txBody>
      </p:sp>
      <p:sp>
        <p:nvSpPr>
          <p:cNvPr id="113" name="Accessible…"/>
          <p:cNvSpPr txBox="1"/>
          <p:nvPr/>
        </p:nvSpPr>
        <p:spPr>
          <a:xfrm>
            <a:off x="6526420" y="954462"/>
            <a:ext cx="5239000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Accessible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A1. (meta)data are retrievable by their identifier using a standardised communications protocol;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A1.1. the protocol is open, free and universally    implementable;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A1.2. the protocol allows for an authentication and authorisation procedure, where necessary;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A2. Metadata are accessible, even when the data are no longer available;</a:t>
            </a:r>
          </a:p>
        </p:txBody>
      </p:sp>
      <p:sp>
        <p:nvSpPr>
          <p:cNvPr id="114" name="Interoperable…"/>
          <p:cNvSpPr txBox="1"/>
          <p:nvPr/>
        </p:nvSpPr>
        <p:spPr>
          <a:xfrm>
            <a:off x="704952" y="4025010"/>
            <a:ext cx="5112808" cy="213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Interoperable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I1. (meta)data use a formal, accessible, shared and broadly applicable language for knowledge representation;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I2. (meta)data use vocabularies that follow FAIR principles;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I3. (meta)data include qualified references to other (meta)data;</a:t>
            </a:r>
          </a:p>
        </p:txBody>
      </p:sp>
      <p:sp>
        <p:nvSpPr>
          <p:cNvPr id="115" name="Reusable…"/>
          <p:cNvSpPr txBox="1"/>
          <p:nvPr/>
        </p:nvSpPr>
        <p:spPr>
          <a:xfrm>
            <a:off x="6526420" y="3904360"/>
            <a:ext cx="5239000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Reusable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 (meta)data are richly described with a plurality of accurate and relevant attributes;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R1.1. (meta)data are released with a clear and accessible data usage license;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R1.2. (meta)data are associated with detailed provenance;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R1.3. (meta)data meet domain-relevant community standards;</a:t>
            </a:r>
          </a:p>
        </p:txBody>
      </p:sp>
      <p:sp>
        <p:nvSpPr>
          <p:cNvPr id="116" name="DOI: 10.1038/sdata.2016.18"/>
          <p:cNvSpPr txBox="1"/>
          <p:nvPr/>
        </p:nvSpPr>
        <p:spPr>
          <a:xfrm>
            <a:off x="4271898" y="6322105"/>
            <a:ext cx="3648204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 b="1"/>
            </a:lvl1pPr>
          </a:lstStyle>
          <a:p>
            <a:r>
              <a:t>DOI: 10.1038/sdata.2016.18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itel 1"/>
          <p:cNvSpPr txBox="1">
            <a:spLocks noGrp="1"/>
          </p:cNvSpPr>
          <p:nvPr>
            <p:ph type="title"/>
          </p:nvPr>
        </p:nvSpPr>
        <p:spPr>
          <a:xfrm>
            <a:off x="719999" y="228600"/>
            <a:ext cx="10752002" cy="430888"/>
          </a:xfrm>
          <a:prstGeom prst="rect">
            <a:avLst/>
          </a:prstGeom>
        </p:spPr>
        <p:txBody>
          <a:bodyPr/>
          <a:lstStyle/>
          <a:p>
            <a:r>
              <a:t>Fair principles</a:t>
            </a:r>
          </a:p>
        </p:txBody>
      </p:sp>
      <p:sp>
        <p:nvSpPr>
          <p:cNvPr id="311" name="Findable…"/>
          <p:cNvSpPr txBox="1"/>
          <p:nvPr/>
        </p:nvSpPr>
        <p:spPr>
          <a:xfrm>
            <a:off x="704952" y="893623"/>
            <a:ext cx="5112808" cy="213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Findable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F1. </a:t>
            </a:r>
            <a:r>
              <a:rPr>
                <a:solidFill>
                  <a:srgbClr val="30BB36"/>
                </a:solidFill>
              </a:rPr>
              <a:t>(meta)data are assigned a globally unique</a:t>
            </a:r>
            <a:r>
              <a:t> and persistent </a:t>
            </a:r>
            <a:r>
              <a:rPr>
                <a:solidFill>
                  <a:srgbClr val="30BB36"/>
                </a:solidFill>
              </a:rPr>
              <a:t>identifier</a:t>
            </a:r>
            <a:r>
              <a:t>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F2. </a:t>
            </a:r>
            <a:r>
              <a:rPr>
                <a:solidFill>
                  <a:srgbClr val="30BB36"/>
                </a:solidFill>
              </a:rPr>
              <a:t>data are described with</a:t>
            </a:r>
            <a:r>
              <a:t> rich </a:t>
            </a:r>
            <a:r>
              <a:rPr>
                <a:solidFill>
                  <a:srgbClr val="30BB36"/>
                </a:solidFill>
              </a:rPr>
              <a:t>metadata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F3. </a:t>
            </a:r>
            <a:r>
              <a:rPr>
                <a:solidFill>
                  <a:srgbClr val="30BB36"/>
                </a:solidFill>
              </a:rPr>
              <a:t>metadata clearly and explicitly include the identifier of the data it describes</a:t>
            </a:r>
            <a:r>
              <a:t>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F4. (meta)data are registered or indexed in a searchable resource; </a:t>
            </a:r>
          </a:p>
        </p:txBody>
      </p:sp>
      <p:sp>
        <p:nvSpPr>
          <p:cNvPr id="312" name="Accessible…"/>
          <p:cNvSpPr txBox="1"/>
          <p:nvPr/>
        </p:nvSpPr>
        <p:spPr>
          <a:xfrm>
            <a:off x="6526420" y="954462"/>
            <a:ext cx="5239000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Accessible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A1. </a:t>
            </a:r>
            <a:r>
              <a:rPr>
                <a:solidFill>
                  <a:srgbClr val="30BB36"/>
                </a:solidFill>
              </a:rPr>
              <a:t>(meta)data are retrievable by their identifier using a standardised communications protocol;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A1.1. </a:t>
            </a:r>
            <a:r>
              <a:rPr>
                <a:solidFill>
                  <a:srgbClr val="30BB36"/>
                </a:solidFill>
              </a:rPr>
              <a:t>the protocol is open, free and universally    implementable;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A1.2. </a:t>
            </a:r>
            <a:r>
              <a:rPr>
                <a:solidFill>
                  <a:srgbClr val="30BB36"/>
                </a:solidFill>
              </a:rPr>
              <a:t>the protocol allows for an authentication and authorisation procedure, where necessary;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A2. Metadata are accessible, even when the data are no longer available;</a:t>
            </a:r>
          </a:p>
        </p:txBody>
      </p:sp>
      <p:sp>
        <p:nvSpPr>
          <p:cNvPr id="313" name="Interoperable…"/>
          <p:cNvSpPr txBox="1"/>
          <p:nvPr/>
        </p:nvSpPr>
        <p:spPr>
          <a:xfrm>
            <a:off x="704952" y="4025010"/>
            <a:ext cx="5112808" cy="213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Interoperable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I1. </a:t>
            </a:r>
            <a:r>
              <a:rPr>
                <a:solidFill>
                  <a:srgbClr val="30BB36"/>
                </a:solidFill>
              </a:rPr>
              <a:t>(meta)data use a formal, accessible, shared and broadly applicable language for knowledge representation</a:t>
            </a:r>
            <a:r>
              <a:t>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I2. (meta)data use vocabularies that follow FAIR principles;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I3. </a:t>
            </a:r>
            <a:r>
              <a:rPr>
                <a:solidFill>
                  <a:srgbClr val="30BB36"/>
                </a:solidFill>
              </a:rPr>
              <a:t>(meta)data include qualified references to other (meta)data</a:t>
            </a:r>
            <a:r>
              <a:t>;</a:t>
            </a:r>
          </a:p>
        </p:txBody>
      </p:sp>
      <p:sp>
        <p:nvSpPr>
          <p:cNvPr id="314" name="Reusable…"/>
          <p:cNvSpPr txBox="1"/>
          <p:nvPr/>
        </p:nvSpPr>
        <p:spPr>
          <a:xfrm>
            <a:off x="6526420" y="3904360"/>
            <a:ext cx="5239000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Reusable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 (meta)data are richly described with a plurality of accurate and relevant attributes;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R1.1. (meta)data are released with a clear and accessible data usage license;</a:t>
            </a:r>
            <a:endParaRPr>
              <a:solidFill>
                <a:srgbClr val="FF9300"/>
              </a:solidFill>
            </a:endParaRP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R1.2. (meta)data are associated with detailed provenance;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R1.3. (meta)data meet domain-relevant community standards;</a:t>
            </a:r>
          </a:p>
        </p:txBody>
      </p:sp>
      <p:sp>
        <p:nvSpPr>
          <p:cNvPr id="315" name="DOI: 10.1038/sdata.2016.18"/>
          <p:cNvSpPr txBox="1"/>
          <p:nvPr/>
        </p:nvSpPr>
        <p:spPr>
          <a:xfrm>
            <a:off x="4271898" y="6322105"/>
            <a:ext cx="3648204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 b="1"/>
            </a:lvl1pPr>
          </a:lstStyle>
          <a:p>
            <a:r>
              <a:t>DOI: 10.1038/sdata.2016.18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uggested 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333" name="Framework that adopts the FAIR Digital Object (FDO) model applying Linked Data Platform (LDP) technology when applicable and adequate"/>
          <p:cNvSpPr txBox="1">
            <a:spLocks noGrp="1"/>
          </p:cNvSpPr>
          <p:nvPr>
            <p:ph type="body" idx="1"/>
          </p:nvPr>
        </p:nvSpPr>
        <p:spPr>
          <a:xfrm>
            <a:off x="719999" y="1680617"/>
            <a:ext cx="10752002" cy="3496766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2500"/>
            </a:lvl1pPr>
          </a:lstStyle>
          <a:p>
            <a:r>
              <a:t>Framework that adopts the FAIR Digital Object (FDO) model applying Linked Data Platform (LDP) technology when applicable and adequate</a:t>
            </a:r>
          </a:p>
        </p:txBody>
      </p:sp>
      <p:sp>
        <p:nvSpPr>
          <p:cNvPr id="334" name="FAIR Digital Framework"/>
          <p:cNvSpPr txBox="1"/>
          <p:nvPr/>
        </p:nvSpPr>
        <p:spPr>
          <a:xfrm>
            <a:off x="3277959" y="1574177"/>
            <a:ext cx="5636082" cy="688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Framework</a:t>
            </a:r>
          </a:p>
        </p:txBody>
      </p:sp>
    </p:spTree>
    <p:extLst>
      <p:ext uri="{BB962C8B-B14F-4D97-AF65-F5344CB8AC3E}">
        <p14:creationId xmlns:p14="http://schemas.microsoft.com/office/powerpoint/2010/main" val="101978693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Fair digital Framework - conceptual frame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conceptual framework</a:t>
            </a:r>
          </a:p>
        </p:txBody>
      </p:sp>
      <p:pic>
        <p:nvPicPr>
          <p:cNvPr id="29" name="Image" descr="Image">
            <a:extLst>
              <a:ext uri="{FF2B5EF4-FFF2-40B4-BE49-F238E27FC236}">
                <a16:creationId xmlns:a16="http://schemas.microsoft.com/office/drawing/2014/main" id="{B41E4FF5-63E1-0640-934B-95AD73CF93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83812" y="1026430"/>
            <a:ext cx="3359239" cy="232637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40EE99-A8DC-F64C-9A3C-1C59F7918C5B}"/>
              </a:ext>
            </a:extLst>
          </p:cNvPr>
          <p:cNvSpPr txBox="1"/>
          <p:nvPr/>
        </p:nvSpPr>
        <p:spPr>
          <a:xfrm>
            <a:off x="8589641" y="1958783"/>
            <a:ext cx="269560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Architectural layer</a:t>
            </a:r>
          </a:p>
        </p:txBody>
      </p:sp>
    </p:spTree>
    <p:extLst>
      <p:ext uri="{BB962C8B-B14F-4D97-AF65-F5344CB8AC3E}">
        <p14:creationId xmlns:p14="http://schemas.microsoft.com/office/powerpoint/2010/main" val="785866864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Fair digital Framework - conceptual frame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conceptual framework</a:t>
            </a:r>
          </a:p>
        </p:txBody>
      </p:sp>
      <p:pic>
        <p:nvPicPr>
          <p:cNvPr id="29" name="Image" descr="Image">
            <a:extLst>
              <a:ext uri="{FF2B5EF4-FFF2-40B4-BE49-F238E27FC236}">
                <a16:creationId xmlns:a16="http://schemas.microsoft.com/office/drawing/2014/main" id="{B41E4FF5-63E1-0640-934B-95AD73CF93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83812" y="1026430"/>
            <a:ext cx="3359239" cy="232637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40EE99-A8DC-F64C-9A3C-1C59F7918C5B}"/>
              </a:ext>
            </a:extLst>
          </p:cNvPr>
          <p:cNvSpPr txBox="1"/>
          <p:nvPr/>
        </p:nvSpPr>
        <p:spPr>
          <a:xfrm>
            <a:off x="8589641" y="1958783"/>
            <a:ext cx="269560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Architectural layer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390054-DE11-2349-AC5D-6BEC623BD3A4}"/>
              </a:ext>
            </a:extLst>
          </p:cNvPr>
          <p:cNvSpPr txBox="1"/>
          <p:nvPr/>
        </p:nvSpPr>
        <p:spPr>
          <a:xfrm>
            <a:off x="8402893" y="4636668"/>
            <a:ext cx="306910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Implementation layer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CC8693-F6E7-1145-B25A-EB6447FDC20F}"/>
              </a:ext>
            </a:extLst>
          </p:cNvPr>
          <p:cNvCxnSpPr>
            <a:cxnSpLocks/>
          </p:cNvCxnSpPr>
          <p:nvPr/>
        </p:nvCxnSpPr>
        <p:spPr>
          <a:xfrm>
            <a:off x="2406554" y="3817256"/>
            <a:ext cx="8665029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0420602-378D-6D43-BF74-F503769015A6}"/>
              </a:ext>
            </a:extLst>
          </p:cNvPr>
          <p:cNvSpPr txBox="1"/>
          <p:nvPr/>
        </p:nvSpPr>
        <p:spPr>
          <a:xfrm>
            <a:off x="140280" y="3820050"/>
            <a:ext cx="302101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Linked Data Platform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9E4F1331-603B-B047-BDC8-23A04727062D}"/>
              </a:ext>
            </a:extLst>
          </p:cNvPr>
          <p:cNvSpPr/>
          <p:nvPr/>
        </p:nvSpPr>
        <p:spPr>
          <a:xfrm>
            <a:off x="4307926" y="3352800"/>
            <a:ext cx="1901371" cy="1283868"/>
          </a:xfrm>
          <a:prstGeom prst="down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501276D4-9B73-0A4D-9756-DF78B9926CB9}"/>
              </a:ext>
            </a:extLst>
          </p:cNvPr>
          <p:cNvSpPr/>
          <p:nvPr/>
        </p:nvSpPr>
        <p:spPr>
          <a:xfrm rot="18180305">
            <a:off x="3124313" y="4171171"/>
            <a:ext cx="556801" cy="1052932"/>
          </a:xfrm>
          <a:prstGeom prst="down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8EA3BD-4649-4941-86FA-51A316F53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093" y="4867499"/>
            <a:ext cx="2580958" cy="132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206232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Fair digital Framework - conceptual frame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conceptual framework</a:t>
            </a:r>
          </a:p>
        </p:txBody>
      </p:sp>
      <p:sp>
        <p:nvSpPr>
          <p:cNvPr id="258" name="FAIR Digital Object"/>
          <p:cNvSpPr/>
          <p:nvPr/>
        </p:nvSpPr>
        <p:spPr>
          <a:xfrm>
            <a:off x="4201638" y="2896227"/>
            <a:ext cx="3362566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Object</a:t>
            </a:r>
          </a:p>
        </p:txBody>
      </p:sp>
      <p:sp>
        <p:nvSpPr>
          <p:cNvPr id="259" name="&lt;&lt;FDF Object&gt;&gt;…"/>
          <p:cNvSpPr/>
          <p:nvPr/>
        </p:nvSpPr>
        <p:spPr>
          <a:xfrm>
            <a:off x="8613630" y="3334827"/>
            <a:ext cx="3321020" cy="1293101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Globally Unique, Persistent and Resolvable Identifier</a:t>
            </a:r>
          </a:p>
        </p:txBody>
      </p:sp>
      <p:sp>
        <p:nvSpPr>
          <p:cNvPr id="260" name="isMetadataOf"/>
          <p:cNvSpPr txBox="1"/>
          <p:nvPr/>
        </p:nvSpPr>
        <p:spPr>
          <a:xfrm rot="19839468">
            <a:off x="7434872" y="2582459"/>
            <a:ext cx="11557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isMetadataOf</a:t>
            </a:r>
            <a:endParaRPr dirty="0"/>
          </a:p>
        </p:txBody>
      </p:sp>
      <p:sp>
        <p:nvSpPr>
          <p:cNvPr id="261" name="identifies"/>
          <p:cNvSpPr txBox="1"/>
          <p:nvPr/>
        </p:nvSpPr>
        <p:spPr>
          <a:xfrm rot="16459">
            <a:off x="7593194" y="3630991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62" name="&lt;&lt;FDF Object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263" name="contains/collections"/>
          <p:cNvSpPr txBox="1"/>
          <p:nvPr/>
        </p:nvSpPr>
        <p:spPr>
          <a:xfrm rot="18861511">
            <a:off x="5673058" y="5479896"/>
            <a:ext cx="1221960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800"/>
            </a:lvl1pPr>
          </a:lstStyle>
          <a:p>
            <a:r>
              <a:t>contains/collections</a:t>
            </a:r>
          </a:p>
        </p:txBody>
      </p:sp>
      <p:sp>
        <p:nvSpPr>
          <p:cNvPr id="264" name="0..*"/>
          <p:cNvSpPr txBox="1"/>
          <p:nvPr/>
        </p:nvSpPr>
        <p:spPr>
          <a:xfrm rot="975710">
            <a:off x="3152626" y="3021918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265" name="1"/>
          <p:cNvSpPr txBox="1"/>
          <p:nvPr/>
        </p:nvSpPr>
        <p:spPr>
          <a:xfrm rot="19578239">
            <a:off x="7380169" y="2425235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/>
              <a:t>1</a:t>
            </a:r>
          </a:p>
        </p:txBody>
      </p:sp>
      <p:cxnSp>
        <p:nvCxnSpPr>
          <p:cNvPr id="266" name="Connection Line"/>
          <p:cNvCxnSpPr>
            <a:cxnSpLocks/>
          </p:cNvCxnSpPr>
          <p:nvPr/>
        </p:nvCxnSpPr>
        <p:spPr>
          <a:xfrm flipV="1">
            <a:off x="7315200" y="1898424"/>
            <a:ext cx="1872343" cy="1049493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cxnSp>
        <p:nvCxnSpPr>
          <p:cNvPr id="267" name="Connection Line"/>
          <p:cNvCxnSpPr>
            <a:cxnSpLocks/>
            <a:stCxn id="258" idx="3"/>
            <a:endCxn id="259" idx="1"/>
          </p:cNvCxnSpPr>
          <p:nvPr/>
        </p:nvCxnSpPr>
        <p:spPr>
          <a:xfrm>
            <a:off x="7564204" y="3981378"/>
            <a:ext cx="1049426" cy="0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268" name="Resource"/>
          <p:cNvSpPr/>
          <p:nvPr/>
        </p:nvSpPr>
        <p:spPr>
          <a:xfrm>
            <a:off x="371010" y="2380301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269" name="Connection Line"/>
          <p:cNvCxnSpPr>
            <a:cxnSpLocks/>
          </p:cNvCxnSpPr>
          <p:nvPr/>
        </p:nvCxnSpPr>
        <p:spPr>
          <a:xfrm flipH="1" flipV="1">
            <a:off x="2322286" y="3241848"/>
            <a:ext cx="1879351" cy="567614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270" name="represents"/>
          <p:cNvSpPr txBox="1"/>
          <p:nvPr/>
        </p:nvSpPr>
        <p:spPr>
          <a:xfrm rot="986146">
            <a:off x="3053778" y="3281679"/>
            <a:ext cx="94391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represents</a:t>
            </a:r>
          </a:p>
        </p:txBody>
      </p:sp>
      <p:sp>
        <p:nvSpPr>
          <p:cNvPr id="271" name="hasMetadata"/>
          <p:cNvSpPr txBox="1"/>
          <p:nvPr/>
        </p:nvSpPr>
        <p:spPr>
          <a:xfrm rot="20168018">
            <a:off x="7654847" y="1691020"/>
            <a:ext cx="1110083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hasMetadata</a:t>
            </a:r>
          </a:p>
        </p:txBody>
      </p:sp>
      <p:sp>
        <p:nvSpPr>
          <p:cNvPr id="272" name="0..*"/>
          <p:cNvSpPr txBox="1"/>
          <p:nvPr/>
        </p:nvSpPr>
        <p:spPr>
          <a:xfrm rot="21600000">
            <a:off x="6574369" y="5065179"/>
            <a:ext cx="39323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273" name="&lt;&lt;FDFType&gt;&gt;"/>
          <p:cNvSpPr txBox="1"/>
          <p:nvPr/>
        </p:nvSpPr>
        <p:spPr>
          <a:xfrm>
            <a:off x="5142036" y="2996518"/>
            <a:ext cx="1481769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&lt;&lt;FDFType&gt;&gt;</a:t>
            </a:r>
          </a:p>
        </p:txBody>
      </p:sp>
      <p:sp>
        <p:nvSpPr>
          <p:cNvPr id="274" name="1..*"/>
          <p:cNvSpPr txBox="1"/>
          <p:nvPr/>
        </p:nvSpPr>
        <p:spPr>
          <a:xfrm rot="20516927">
            <a:off x="8381697" y="1883090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1..*</a:t>
            </a:r>
          </a:p>
        </p:txBody>
      </p:sp>
      <p:sp>
        <p:nvSpPr>
          <p:cNvPr id="275" name="1"/>
          <p:cNvSpPr txBox="1"/>
          <p:nvPr/>
        </p:nvSpPr>
        <p:spPr>
          <a:xfrm>
            <a:off x="7645466" y="3992574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sp>
        <p:nvSpPr>
          <p:cNvPr id="282" name="Connection Line"/>
          <p:cNvSpPr/>
          <p:nvPr/>
        </p:nvSpPr>
        <p:spPr>
          <a:xfrm>
            <a:off x="5392584" y="5069537"/>
            <a:ext cx="1218961" cy="8729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29" h="16200" extrusionOk="0">
                <a:moveTo>
                  <a:pt x="18429" y="0"/>
                </a:moveTo>
                <a:cubicBezTo>
                  <a:pt x="2403" y="21541"/>
                  <a:pt x="-3171" y="21600"/>
                  <a:pt x="1708" y="176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</a:ln>
        </p:spPr>
        <p:txBody>
          <a:bodyPr/>
          <a:lstStyle/>
          <a:p>
            <a:endParaRPr/>
          </a:p>
        </p:txBody>
      </p:sp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78B5FD49-7D21-CF4F-A623-EE2833ED2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9094" y="3970136"/>
            <a:ext cx="3359239" cy="232637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3063885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Fair digital Framework - conceptual frame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conceptual framework</a:t>
            </a:r>
          </a:p>
        </p:txBody>
      </p:sp>
      <p:sp>
        <p:nvSpPr>
          <p:cNvPr id="258" name="FAIR Digital Object"/>
          <p:cNvSpPr/>
          <p:nvPr/>
        </p:nvSpPr>
        <p:spPr>
          <a:xfrm>
            <a:off x="4201638" y="2896227"/>
            <a:ext cx="3362566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Object</a:t>
            </a:r>
          </a:p>
        </p:txBody>
      </p:sp>
      <p:sp>
        <p:nvSpPr>
          <p:cNvPr id="259" name="&lt;&lt;FDF Object&gt;&gt;…"/>
          <p:cNvSpPr/>
          <p:nvPr/>
        </p:nvSpPr>
        <p:spPr>
          <a:xfrm>
            <a:off x="8613630" y="3334827"/>
            <a:ext cx="3321020" cy="1293101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Globally Unique, Persistent and Resolvable Identifier</a:t>
            </a:r>
          </a:p>
        </p:txBody>
      </p:sp>
      <p:sp>
        <p:nvSpPr>
          <p:cNvPr id="260" name="isMetadataOf"/>
          <p:cNvSpPr txBox="1"/>
          <p:nvPr/>
        </p:nvSpPr>
        <p:spPr>
          <a:xfrm rot="19839468">
            <a:off x="6920905" y="2427348"/>
            <a:ext cx="11557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isMetadataOf</a:t>
            </a:r>
          </a:p>
        </p:txBody>
      </p:sp>
      <p:sp>
        <p:nvSpPr>
          <p:cNvPr id="261" name="identifies"/>
          <p:cNvSpPr txBox="1"/>
          <p:nvPr/>
        </p:nvSpPr>
        <p:spPr>
          <a:xfrm rot="16459">
            <a:off x="7593194" y="3630991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62" name="&lt;&lt;FDF Object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263" name="contains/collections"/>
          <p:cNvSpPr txBox="1"/>
          <p:nvPr/>
        </p:nvSpPr>
        <p:spPr>
          <a:xfrm rot="18861511">
            <a:off x="5673058" y="5479896"/>
            <a:ext cx="1221960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800"/>
            </a:lvl1pPr>
          </a:lstStyle>
          <a:p>
            <a:r>
              <a:t>contains/collections</a:t>
            </a:r>
          </a:p>
        </p:txBody>
      </p:sp>
      <p:sp>
        <p:nvSpPr>
          <p:cNvPr id="264" name="0..*"/>
          <p:cNvSpPr txBox="1"/>
          <p:nvPr/>
        </p:nvSpPr>
        <p:spPr>
          <a:xfrm rot="975710">
            <a:off x="3152626" y="3021918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265" name="1"/>
          <p:cNvSpPr txBox="1"/>
          <p:nvPr/>
        </p:nvSpPr>
        <p:spPr>
          <a:xfrm rot="19578239">
            <a:off x="6816093" y="2500287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cxnSp>
        <p:nvCxnSpPr>
          <p:cNvPr id="266" name="Connection Line"/>
          <p:cNvCxnSpPr>
            <a:cxnSpLocks/>
          </p:cNvCxnSpPr>
          <p:nvPr/>
        </p:nvCxnSpPr>
        <p:spPr>
          <a:xfrm flipV="1">
            <a:off x="7315200" y="1898424"/>
            <a:ext cx="1872343" cy="1049493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cxnSp>
        <p:nvCxnSpPr>
          <p:cNvPr id="267" name="Connection Line"/>
          <p:cNvCxnSpPr>
            <a:cxnSpLocks/>
            <a:stCxn id="258" idx="3"/>
            <a:endCxn id="259" idx="1"/>
          </p:cNvCxnSpPr>
          <p:nvPr/>
        </p:nvCxnSpPr>
        <p:spPr>
          <a:xfrm>
            <a:off x="7564204" y="3981378"/>
            <a:ext cx="1049426" cy="0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268" name="Resource"/>
          <p:cNvSpPr/>
          <p:nvPr/>
        </p:nvSpPr>
        <p:spPr>
          <a:xfrm>
            <a:off x="371010" y="2380301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269" name="Connection Line"/>
          <p:cNvCxnSpPr>
            <a:cxnSpLocks/>
            <a:stCxn id="258" idx="1"/>
          </p:cNvCxnSpPr>
          <p:nvPr/>
        </p:nvCxnSpPr>
        <p:spPr>
          <a:xfrm flipH="1" flipV="1">
            <a:off x="2322286" y="3241847"/>
            <a:ext cx="1879352" cy="739531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270" name="represents"/>
          <p:cNvSpPr txBox="1"/>
          <p:nvPr/>
        </p:nvSpPr>
        <p:spPr>
          <a:xfrm rot="986146">
            <a:off x="3053778" y="3281679"/>
            <a:ext cx="94391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represents</a:t>
            </a:r>
          </a:p>
        </p:txBody>
      </p:sp>
      <p:sp>
        <p:nvSpPr>
          <p:cNvPr id="271" name="hasMetadata"/>
          <p:cNvSpPr txBox="1"/>
          <p:nvPr/>
        </p:nvSpPr>
        <p:spPr>
          <a:xfrm rot="20168018">
            <a:off x="7654847" y="1691020"/>
            <a:ext cx="1110083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hasMetadata</a:t>
            </a:r>
          </a:p>
        </p:txBody>
      </p:sp>
      <p:sp>
        <p:nvSpPr>
          <p:cNvPr id="272" name="0..*"/>
          <p:cNvSpPr txBox="1"/>
          <p:nvPr/>
        </p:nvSpPr>
        <p:spPr>
          <a:xfrm rot="21600000">
            <a:off x="6574369" y="5065179"/>
            <a:ext cx="39323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273" name="&lt;&lt;FDFType&gt;&gt;"/>
          <p:cNvSpPr txBox="1"/>
          <p:nvPr/>
        </p:nvSpPr>
        <p:spPr>
          <a:xfrm>
            <a:off x="5142036" y="2996518"/>
            <a:ext cx="1481769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&lt;&lt;FDFType&gt;&gt;</a:t>
            </a:r>
          </a:p>
        </p:txBody>
      </p:sp>
      <p:sp>
        <p:nvSpPr>
          <p:cNvPr id="274" name="1..*"/>
          <p:cNvSpPr txBox="1"/>
          <p:nvPr/>
        </p:nvSpPr>
        <p:spPr>
          <a:xfrm rot="20516927">
            <a:off x="8381697" y="1883090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1..*</a:t>
            </a:r>
          </a:p>
        </p:txBody>
      </p:sp>
      <p:sp>
        <p:nvSpPr>
          <p:cNvPr id="275" name="1"/>
          <p:cNvSpPr txBox="1"/>
          <p:nvPr/>
        </p:nvSpPr>
        <p:spPr>
          <a:xfrm>
            <a:off x="7645466" y="3992574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sp>
        <p:nvSpPr>
          <p:cNvPr id="282" name="Connection Line"/>
          <p:cNvSpPr/>
          <p:nvPr/>
        </p:nvSpPr>
        <p:spPr>
          <a:xfrm>
            <a:off x="5392584" y="5069537"/>
            <a:ext cx="1218961" cy="8729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29" h="16200" extrusionOk="0">
                <a:moveTo>
                  <a:pt x="18429" y="0"/>
                </a:moveTo>
                <a:cubicBezTo>
                  <a:pt x="2403" y="21541"/>
                  <a:pt x="-3171" y="21600"/>
                  <a:pt x="1708" y="176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</a:ln>
        </p:spPr>
        <p:txBody>
          <a:bodyPr/>
          <a:lstStyle/>
          <a:p>
            <a:endParaRPr/>
          </a:p>
        </p:txBody>
      </p:sp>
      <p:sp>
        <p:nvSpPr>
          <p:cNvPr id="277" name="semantic type"/>
          <p:cNvSpPr txBox="1"/>
          <p:nvPr/>
        </p:nvSpPr>
        <p:spPr>
          <a:xfrm>
            <a:off x="2096451" y="1683305"/>
            <a:ext cx="211064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semantic type</a:t>
            </a:r>
          </a:p>
        </p:txBody>
      </p:sp>
      <p:sp>
        <p:nvSpPr>
          <p:cNvPr id="278" name="semantic representation"/>
          <p:cNvSpPr txBox="1"/>
          <p:nvPr/>
        </p:nvSpPr>
        <p:spPr>
          <a:xfrm>
            <a:off x="3515782" y="947876"/>
            <a:ext cx="359654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semantic representation</a:t>
            </a:r>
          </a:p>
        </p:txBody>
      </p:sp>
      <p:sp>
        <p:nvSpPr>
          <p:cNvPr id="279" name="Arrow"/>
          <p:cNvSpPr/>
          <p:nvPr/>
        </p:nvSpPr>
        <p:spPr>
          <a:xfrm rot="2154988">
            <a:off x="4045392" y="2263503"/>
            <a:ext cx="1770634" cy="458558"/>
          </a:xfrm>
          <a:prstGeom prst="rightArrow">
            <a:avLst>
              <a:gd name="adj1" fmla="val 32000"/>
              <a:gd name="adj2" fmla="val 177252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0" name="Arrow"/>
          <p:cNvSpPr/>
          <p:nvPr/>
        </p:nvSpPr>
        <p:spPr>
          <a:xfrm rot="5400000">
            <a:off x="5581212" y="1887753"/>
            <a:ext cx="1390394" cy="458558"/>
          </a:xfrm>
          <a:prstGeom prst="rightArrow">
            <a:avLst>
              <a:gd name="adj1" fmla="val 33285"/>
              <a:gd name="adj2" fmla="val 1277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1" name="Arrow"/>
          <p:cNvSpPr/>
          <p:nvPr/>
        </p:nvSpPr>
        <p:spPr>
          <a:xfrm>
            <a:off x="7204835" y="960576"/>
            <a:ext cx="1390394" cy="458557"/>
          </a:xfrm>
          <a:prstGeom prst="rightArrow">
            <a:avLst>
              <a:gd name="adj1" fmla="val 33285"/>
              <a:gd name="adj2" fmla="val 1277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7" name="Image" descr="Image">
            <a:extLst>
              <a:ext uri="{FF2B5EF4-FFF2-40B4-BE49-F238E27FC236}">
                <a16:creationId xmlns:a16="http://schemas.microsoft.com/office/drawing/2014/main" id="{E1ABD974-6A83-7D49-B0EC-A6B2B0913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9094" y="3970136"/>
            <a:ext cx="3359239" cy="232637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9195996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Fair digital Framework vs fair digital obje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vs fair digital object</a:t>
            </a:r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888" y="1369497"/>
            <a:ext cx="6224100" cy="4310369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FAIR Digital Object"/>
          <p:cNvSpPr/>
          <p:nvPr/>
        </p:nvSpPr>
        <p:spPr>
          <a:xfrm>
            <a:off x="8183502" y="2360821"/>
            <a:ext cx="3362567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Object</a:t>
            </a:r>
          </a:p>
        </p:txBody>
      </p:sp>
      <p:sp>
        <p:nvSpPr>
          <p:cNvPr id="287" name="&lt;&lt;FDF Object Identifier&gt;&gt;…"/>
          <p:cNvSpPr/>
          <p:nvPr/>
        </p:nvSpPr>
        <p:spPr>
          <a:xfrm>
            <a:off x="5377031" y="5151699"/>
            <a:ext cx="3321021" cy="1293101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 Identifier&gt;&gt;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GUPRI</a:t>
            </a:r>
          </a:p>
        </p:txBody>
      </p:sp>
      <p:sp>
        <p:nvSpPr>
          <p:cNvPr id="288" name="isMetadataOf"/>
          <p:cNvSpPr txBox="1"/>
          <p:nvPr/>
        </p:nvSpPr>
        <p:spPr>
          <a:xfrm>
            <a:off x="9476114" y="4602985"/>
            <a:ext cx="11557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isMetadataOf</a:t>
            </a:r>
          </a:p>
        </p:txBody>
      </p:sp>
      <p:sp>
        <p:nvSpPr>
          <p:cNvPr id="289" name="identifies"/>
          <p:cNvSpPr txBox="1"/>
          <p:nvPr/>
        </p:nvSpPr>
        <p:spPr>
          <a:xfrm rot="16459">
            <a:off x="8038213" y="4873531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90" name="&lt;&lt;FDF Object Metadata&gt;&gt;…"/>
          <p:cNvSpPr/>
          <p:nvPr/>
        </p:nvSpPr>
        <p:spPr>
          <a:xfrm>
            <a:off x="8945980" y="5293250"/>
            <a:ext cx="3141738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 Metadata&gt;&gt;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291" name="contains/…"/>
          <p:cNvSpPr txBox="1"/>
          <p:nvPr/>
        </p:nvSpPr>
        <p:spPr>
          <a:xfrm rot="2690464">
            <a:off x="6728877" y="3377686"/>
            <a:ext cx="1208632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/>
            </a:pPr>
            <a:r>
              <a:t>contains/</a:t>
            </a:r>
          </a:p>
          <a:p>
            <a:pPr>
              <a:defRPr sz="1800"/>
            </a:pPr>
            <a:r>
              <a:t>collections</a:t>
            </a:r>
          </a:p>
        </p:txBody>
      </p:sp>
      <p:sp>
        <p:nvSpPr>
          <p:cNvPr id="292" name="0..*"/>
          <p:cNvSpPr txBox="1"/>
          <p:nvPr/>
        </p:nvSpPr>
        <p:spPr>
          <a:xfrm rot="2596577">
            <a:off x="7764171" y="3542786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cxnSp>
        <p:nvCxnSpPr>
          <p:cNvPr id="293" name="Connection Line"/>
          <p:cNvCxnSpPr>
            <a:cxnSpLocks/>
            <a:stCxn id="286" idx="2"/>
            <a:endCxn id="290" idx="0"/>
          </p:cNvCxnSpPr>
          <p:nvPr/>
        </p:nvCxnSpPr>
        <p:spPr>
          <a:xfrm>
            <a:off x="9864786" y="4531123"/>
            <a:ext cx="652063" cy="762127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cxnSp>
        <p:nvCxnSpPr>
          <p:cNvPr id="294" name="Connection Line"/>
          <p:cNvCxnSpPr>
            <a:cxnSpLocks/>
            <a:stCxn id="286" idx="2"/>
            <a:endCxn id="287" idx="0"/>
          </p:cNvCxnSpPr>
          <p:nvPr/>
        </p:nvCxnSpPr>
        <p:spPr>
          <a:xfrm flipH="1">
            <a:off x="7037542" y="4531123"/>
            <a:ext cx="2827244" cy="620576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295" name="Resource"/>
          <p:cNvSpPr/>
          <p:nvPr/>
        </p:nvSpPr>
        <p:spPr>
          <a:xfrm>
            <a:off x="8950743" y="874400"/>
            <a:ext cx="1828084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296" name="Connection Line"/>
          <p:cNvCxnSpPr>
            <a:cxnSpLocks/>
            <a:stCxn id="286" idx="0"/>
            <a:endCxn id="295" idx="2"/>
          </p:cNvCxnSpPr>
          <p:nvPr/>
        </p:nvCxnSpPr>
        <p:spPr>
          <a:xfrm flipH="1" flipV="1">
            <a:off x="9864785" y="1735946"/>
            <a:ext cx="1" cy="624875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297" name="represents"/>
          <p:cNvSpPr txBox="1"/>
          <p:nvPr/>
        </p:nvSpPr>
        <p:spPr>
          <a:xfrm>
            <a:off x="9879838" y="1725816"/>
            <a:ext cx="94391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represents</a:t>
            </a:r>
          </a:p>
        </p:txBody>
      </p:sp>
      <p:sp>
        <p:nvSpPr>
          <p:cNvPr id="298" name="hasMetadata"/>
          <p:cNvSpPr txBox="1"/>
          <p:nvPr/>
        </p:nvSpPr>
        <p:spPr>
          <a:xfrm>
            <a:off x="10757601" y="4998013"/>
            <a:ext cx="1110083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hasMetadata</a:t>
            </a:r>
          </a:p>
        </p:txBody>
      </p:sp>
      <p:sp>
        <p:nvSpPr>
          <p:cNvPr id="299" name="&lt;&lt;FDFType&gt;&gt;"/>
          <p:cNvSpPr txBox="1"/>
          <p:nvPr/>
        </p:nvSpPr>
        <p:spPr>
          <a:xfrm>
            <a:off x="9123901" y="2546314"/>
            <a:ext cx="1481769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&lt;&lt;FDFType&gt;&gt;</a:t>
            </a:r>
          </a:p>
        </p:txBody>
      </p:sp>
      <p:sp>
        <p:nvSpPr>
          <p:cNvPr id="301" name="Connection Line"/>
          <p:cNvSpPr/>
          <p:nvPr/>
        </p:nvSpPr>
        <p:spPr>
          <a:xfrm>
            <a:off x="7128067" y="2830744"/>
            <a:ext cx="1044694" cy="11646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18329" extrusionOk="0">
                <a:moveTo>
                  <a:pt x="16200" y="18329"/>
                </a:moveTo>
                <a:cubicBezTo>
                  <a:pt x="-5390" y="2220"/>
                  <a:pt x="-5400" y="-3271"/>
                  <a:pt x="16170" y="1857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</a:ln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0740021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251248" y="3326636"/>
            <a:ext cx="2259478" cy="1077323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rPr lang="en-US" dirty="0"/>
              <a:t>GUPRI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421583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3" name="FAIR Digital Record"/>
          <p:cNvSpPr/>
          <p:nvPr/>
        </p:nvSpPr>
        <p:spPr>
          <a:xfrm>
            <a:off x="4201638" y="2896227"/>
            <a:ext cx="3362566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rPr dirty="0"/>
              <a:t>FAIR Digital</a:t>
            </a:r>
            <a:r>
              <a:rPr lang="en-US" dirty="0"/>
              <a:t> Identifier</a:t>
            </a:r>
            <a:r>
              <a:rPr dirty="0"/>
              <a:t> Record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251248" y="3326636"/>
            <a:ext cx="2259478" cy="1077323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rPr lang="en-US" dirty="0"/>
              <a:t>GUPRI</a:t>
            </a:r>
            <a:endParaRPr dirty="0"/>
          </a:p>
        </p:txBody>
      </p:sp>
      <p:sp>
        <p:nvSpPr>
          <p:cNvPr id="363" name="&lt;&lt;LDP RDF Source&gt;&gt;"/>
          <p:cNvSpPr txBox="1"/>
          <p:nvPr/>
        </p:nvSpPr>
        <p:spPr>
          <a:xfrm>
            <a:off x="5836723" y="2996518"/>
            <a:ext cx="92395" cy="353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0BB12C1E-D53E-E141-A328-8AD70E79D460}"/>
              </a:ext>
            </a:extLst>
          </p:cNvPr>
          <p:cNvSpPr/>
          <p:nvPr/>
        </p:nvSpPr>
        <p:spPr>
          <a:xfrm>
            <a:off x="2670142" y="3559606"/>
            <a:ext cx="1380375" cy="611382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resolvesTo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245218393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3" name="FAIR Digital Record"/>
          <p:cNvSpPr/>
          <p:nvPr/>
        </p:nvSpPr>
        <p:spPr>
          <a:xfrm>
            <a:off x="4324012" y="2896227"/>
            <a:ext cx="3240192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rPr dirty="0"/>
              <a:t>FAIR Digital </a:t>
            </a:r>
            <a:r>
              <a:rPr lang="en-US" dirty="0"/>
              <a:t>Identifier </a:t>
            </a:r>
            <a:r>
              <a:rPr dirty="0"/>
              <a:t>Record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251248" y="3326636"/>
            <a:ext cx="2259478" cy="1077323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rPr lang="en-US" dirty="0"/>
              <a:t>GUPRI</a:t>
            </a:r>
            <a:endParaRPr dirty="0"/>
          </a:p>
        </p:txBody>
      </p:sp>
      <p:sp>
        <p:nvSpPr>
          <p:cNvPr id="345" name="fdfIsMetadataOf"/>
          <p:cNvSpPr txBox="1"/>
          <p:nvPr/>
        </p:nvSpPr>
        <p:spPr>
          <a:xfrm rot="19885567">
            <a:off x="7010552" y="2380689"/>
            <a:ext cx="138503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fdfIsMetadataOf</a:t>
            </a:r>
            <a:endParaRPr dirty="0"/>
          </a:p>
        </p:txBody>
      </p:sp>
      <p:sp>
        <p:nvSpPr>
          <p:cNvPr id="348" name="&lt;&lt;LDP RDF Source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&lt;&lt;LDP RDF Source&gt;&gt;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372" name="Connection Line"/>
          <p:cNvSpPr/>
          <p:nvPr/>
        </p:nvSpPr>
        <p:spPr>
          <a:xfrm>
            <a:off x="7224327" y="5920630"/>
            <a:ext cx="1790197" cy="3486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16219" y="21600"/>
                </a:moveTo>
                <a:cubicBezTo>
                  <a:pt x="-4662" y="19475"/>
                  <a:pt x="-5381" y="12275"/>
                  <a:pt x="14061" y="0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  <a:tailEnd type="arrow"/>
          </a:ln>
        </p:spPr>
        <p:txBody>
          <a:bodyPr/>
          <a:lstStyle/>
          <a:p>
            <a:endParaRPr/>
          </a:p>
        </p:txBody>
      </p:sp>
      <p:sp>
        <p:nvSpPr>
          <p:cNvPr id="350" name="ldp:contains"/>
          <p:cNvSpPr txBox="1"/>
          <p:nvPr/>
        </p:nvSpPr>
        <p:spPr>
          <a:xfrm>
            <a:off x="7592128" y="6297717"/>
            <a:ext cx="136434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ldp:contains</a:t>
            </a:r>
          </a:p>
        </p:txBody>
      </p:sp>
      <p:sp>
        <p:nvSpPr>
          <p:cNvPr id="351" name="0..*"/>
          <p:cNvSpPr txBox="1"/>
          <p:nvPr/>
        </p:nvSpPr>
        <p:spPr>
          <a:xfrm rot="1350077">
            <a:off x="8640243" y="4971794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52" name="1"/>
          <p:cNvSpPr txBox="1"/>
          <p:nvPr/>
        </p:nvSpPr>
        <p:spPr>
          <a:xfrm rot="19578239">
            <a:off x="6816093" y="2500287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cxnSp>
        <p:nvCxnSpPr>
          <p:cNvPr id="355" name="Connection Line"/>
          <p:cNvCxnSpPr>
            <a:cxnSpLocks/>
          </p:cNvCxnSpPr>
          <p:nvPr/>
        </p:nvCxnSpPr>
        <p:spPr>
          <a:xfrm flipV="1">
            <a:off x="6750942" y="1810350"/>
            <a:ext cx="2059968" cy="1085877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sp>
        <p:nvSpPr>
          <p:cNvPr id="357" name="Resource"/>
          <p:cNvSpPr/>
          <p:nvPr/>
        </p:nvSpPr>
        <p:spPr>
          <a:xfrm>
            <a:off x="8778376" y="5373547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358" name="Connection Line"/>
          <p:cNvCxnSpPr>
            <a:cxnSpLocks/>
          </p:cNvCxnSpPr>
          <p:nvPr/>
        </p:nvCxnSpPr>
        <p:spPr>
          <a:xfrm>
            <a:off x="7564204" y="4601029"/>
            <a:ext cx="1450320" cy="772518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359" name="fdf:represents"/>
          <p:cNvSpPr txBox="1"/>
          <p:nvPr/>
        </p:nvSpPr>
        <p:spPr>
          <a:xfrm rot="1357103">
            <a:off x="7654450" y="4966084"/>
            <a:ext cx="123970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fdf:represents</a:t>
            </a:r>
          </a:p>
        </p:txBody>
      </p:sp>
      <p:sp>
        <p:nvSpPr>
          <p:cNvPr id="360" name="fdf:hasMetadata"/>
          <p:cNvSpPr txBox="1"/>
          <p:nvPr/>
        </p:nvSpPr>
        <p:spPr>
          <a:xfrm rot="19965526">
            <a:off x="7338849" y="1821732"/>
            <a:ext cx="140586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fdf:hasMetadata</a:t>
            </a:r>
            <a:endParaRPr dirty="0"/>
          </a:p>
        </p:txBody>
      </p:sp>
      <p:sp>
        <p:nvSpPr>
          <p:cNvPr id="362" name="0..*"/>
          <p:cNvSpPr txBox="1"/>
          <p:nvPr/>
        </p:nvSpPr>
        <p:spPr>
          <a:xfrm rot="21600000">
            <a:off x="8910560" y="6297717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63" name="&lt;&lt;LDP RDF Source&gt;&gt;"/>
          <p:cNvSpPr txBox="1"/>
          <p:nvPr/>
        </p:nvSpPr>
        <p:spPr>
          <a:xfrm>
            <a:off x="4780604" y="2996518"/>
            <a:ext cx="2204633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rPr dirty="0"/>
              <a:t>&lt;&lt;LDP RDF Source&gt;&gt;</a:t>
            </a:r>
          </a:p>
        </p:txBody>
      </p:sp>
      <p:sp>
        <p:nvSpPr>
          <p:cNvPr id="364" name="1..*"/>
          <p:cNvSpPr txBox="1"/>
          <p:nvPr/>
        </p:nvSpPr>
        <p:spPr>
          <a:xfrm rot="20516927">
            <a:off x="8537565" y="189841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/>
              <a:t>1..*</a:t>
            </a:r>
          </a:p>
        </p:txBody>
      </p:sp>
      <p:sp>
        <p:nvSpPr>
          <p:cNvPr id="366" name="ldp:isMemberOf"/>
          <p:cNvSpPr txBox="1"/>
          <p:nvPr/>
        </p:nvSpPr>
        <p:spPr>
          <a:xfrm>
            <a:off x="6882164" y="5586182"/>
            <a:ext cx="172398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ldp:isMemberOf</a:t>
            </a:r>
          </a:p>
        </p:txBody>
      </p:sp>
      <p:sp>
        <p:nvSpPr>
          <p:cNvPr id="367" name="0..*"/>
          <p:cNvSpPr txBox="1"/>
          <p:nvPr/>
        </p:nvSpPr>
        <p:spPr>
          <a:xfrm rot="21600000">
            <a:off x="8381697" y="594430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0BB12C1E-D53E-E141-A328-8AD70E79D460}"/>
              </a:ext>
            </a:extLst>
          </p:cNvPr>
          <p:cNvSpPr/>
          <p:nvPr/>
        </p:nvSpPr>
        <p:spPr>
          <a:xfrm>
            <a:off x="2670142" y="3559606"/>
            <a:ext cx="1380375" cy="611382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resolvesTo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43296026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sp>
        <p:nvSpPr>
          <p:cNvPr id="121" name="The FAIR principles focus on machine actionability —&gt; “The Machine knows what I mean”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pPr marL="336024" indent="-336024" defTabSz="896111">
              <a:defRPr sz="1960"/>
            </a:pPr>
            <a:r>
              <a:rPr sz="1900" dirty="0"/>
              <a:t>The FAIR principles focus on machine actionability —&gt; “The Machine knows what I mean”;</a:t>
            </a:r>
          </a:p>
          <a:p>
            <a:pPr marL="336024" indent="-336024" defTabSz="896111">
              <a:defRPr sz="1960"/>
            </a:pPr>
            <a:endParaRPr sz="1800" dirty="0"/>
          </a:p>
          <a:p>
            <a:pPr marL="0" indent="0" algn="ctr" defTabSz="448055">
              <a:lnSpc>
                <a:spcPct val="170000"/>
              </a:lnSpc>
              <a:spcBef>
                <a:spcPts val="0"/>
              </a:spcBef>
              <a:buClrTx/>
              <a:buSzTx/>
              <a:buNone/>
              <a:defRPr sz="2613" b="0" i="1"/>
            </a:pPr>
            <a:r>
              <a:rPr sz="2400" i="0" dirty="0"/>
              <a:t>“</a:t>
            </a:r>
            <a:r>
              <a:rPr sz="2400" dirty="0"/>
              <a:t>This necessitates </a:t>
            </a:r>
            <a:r>
              <a:rPr sz="2400" b="1" dirty="0"/>
              <a:t>machines</a:t>
            </a:r>
            <a:r>
              <a:rPr sz="2400" dirty="0"/>
              <a:t> to be capable of </a:t>
            </a:r>
            <a:r>
              <a:rPr sz="2400" b="1" dirty="0"/>
              <a:t>autonomously and appropriately acting </a:t>
            </a:r>
            <a:r>
              <a:rPr sz="2400" dirty="0"/>
              <a:t>when faced with the wide range of types, formats, and access-mechanisms/protocols that will be </a:t>
            </a:r>
            <a:r>
              <a:rPr sz="2400" b="1" dirty="0"/>
              <a:t>encountered</a:t>
            </a:r>
            <a:r>
              <a:rPr sz="2400" dirty="0"/>
              <a:t> during their </a:t>
            </a:r>
            <a:r>
              <a:rPr sz="2400" b="1" dirty="0"/>
              <a:t>self-guided exploration of the global data ecosystem</a:t>
            </a:r>
            <a:r>
              <a:rPr sz="2400" dirty="0"/>
              <a:t>.”</a:t>
            </a:r>
            <a:endParaRPr sz="2400" i="0" dirty="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indent="0" algn="ctr" defTabSz="448055">
              <a:lnSpc>
                <a:spcPct val="170000"/>
              </a:lnSpc>
              <a:spcBef>
                <a:spcPts val="0"/>
              </a:spcBef>
              <a:buClrTx/>
              <a:buSzTx/>
              <a:buNone/>
              <a:defRPr sz="1960" b="0"/>
            </a:pPr>
            <a:r>
              <a:rPr sz="1800" dirty="0"/>
              <a:t>Wilkinson, M. D. </a:t>
            </a:r>
            <a:r>
              <a:rPr sz="1800" i="1" dirty="0"/>
              <a:t>et al.</a:t>
            </a:r>
            <a:r>
              <a:rPr sz="1800" dirty="0"/>
              <a:t> The FAIR Guiding Principles for scientific data management and stewardship. </a:t>
            </a:r>
            <a:r>
              <a:rPr sz="1800" i="1" dirty="0"/>
              <a:t>Sci. Data</a:t>
            </a:r>
            <a:r>
              <a:rPr sz="1800" dirty="0"/>
              <a:t> 3:160018 </a:t>
            </a:r>
            <a:r>
              <a:rPr sz="1800" dirty="0" err="1"/>
              <a:t>doi</a:t>
            </a:r>
            <a:r>
              <a:rPr sz="1800" dirty="0"/>
              <a:t>: 10.1038/sdata.2016.18 (2016)</a:t>
            </a:r>
          </a:p>
          <a:p>
            <a:pPr marL="0" indent="0" algn="ctr" defTabSz="448055">
              <a:lnSpc>
                <a:spcPct val="170000"/>
              </a:lnSpc>
              <a:spcBef>
                <a:spcPts val="0"/>
              </a:spcBef>
              <a:buClrTx/>
              <a:buSzTx/>
              <a:buNone/>
              <a:defRPr sz="2090" b="0"/>
            </a:pPr>
            <a:endParaRPr dirty="0"/>
          </a:p>
          <a:p>
            <a:pPr marL="336024" indent="-336024" defTabSz="896111">
              <a:lnSpc>
                <a:spcPct val="120000"/>
              </a:lnSpc>
              <a:defRPr sz="1960"/>
            </a:pPr>
            <a:r>
              <a:rPr sz="1900" dirty="0"/>
              <a:t>This expects that artificial agents are able to explore the environment to get the elements they need to operate.</a:t>
            </a:r>
          </a:p>
          <a:p>
            <a:pPr marL="336024" indent="-336024" defTabSz="896111">
              <a:lnSpc>
                <a:spcPct val="120000"/>
              </a:lnSpc>
              <a:defRPr sz="1960"/>
            </a:pPr>
            <a:r>
              <a:rPr sz="1900" dirty="0"/>
              <a:t>In summary, it is expected that the agent finds a resource, retrieves it, interprets its content and decides where to go from there. This </a:t>
            </a:r>
            <a:r>
              <a:rPr sz="1900" dirty="0" err="1"/>
              <a:t>behaviour</a:t>
            </a:r>
            <a:r>
              <a:rPr sz="1900" dirty="0"/>
              <a:t> can be </a:t>
            </a:r>
            <a:r>
              <a:rPr sz="1900" dirty="0" err="1"/>
              <a:t>summarised</a:t>
            </a:r>
            <a:r>
              <a:rPr sz="1900" dirty="0"/>
              <a:t> as:</a:t>
            </a:r>
          </a:p>
          <a:p>
            <a:pPr marL="784056" lvl="1" indent="-336024" defTabSz="896111">
              <a:lnSpc>
                <a:spcPct val="120000"/>
              </a:lnSpc>
              <a:buSzPct val="75000"/>
              <a:defRPr sz="1960"/>
            </a:pPr>
            <a:r>
              <a:rPr sz="1900" dirty="0"/>
              <a:t>get information —&gt; interpret —&gt; get information —&gt; interpret —&gt; get information…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3" name="FAIR Digital Record"/>
          <p:cNvSpPr/>
          <p:nvPr/>
        </p:nvSpPr>
        <p:spPr>
          <a:xfrm>
            <a:off x="4324012" y="2896227"/>
            <a:ext cx="3240192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rPr dirty="0"/>
              <a:t>FAIR Digital </a:t>
            </a:r>
            <a:r>
              <a:rPr lang="en-US" dirty="0"/>
              <a:t>Identifier </a:t>
            </a:r>
            <a:r>
              <a:rPr dirty="0"/>
              <a:t>Record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251248" y="3326636"/>
            <a:ext cx="2259478" cy="1077323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rPr dirty="0"/>
              <a:t>&lt;&lt;FD Object&gt;&gt;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rPr lang="en-US" dirty="0"/>
              <a:t>GUPRI</a:t>
            </a:r>
            <a:endParaRPr dirty="0"/>
          </a:p>
        </p:txBody>
      </p:sp>
      <p:sp>
        <p:nvSpPr>
          <p:cNvPr id="348" name="&lt;&lt;LDP RDF Source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&lt;&lt;LDP RDF Source&gt;&gt;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372" name="Connection Line"/>
          <p:cNvSpPr/>
          <p:nvPr/>
        </p:nvSpPr>
        <p:spPr>
          <a:xfrm>
            <a:off x="7224327" y="5920630"/>
            <a:ext cx="1790197" cy="3486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16219" y="21600"/>
                </a:moveTo>
                <a:cubicBezTo>
                  <a:pt x="-4662" y="19475"/>
                  <a:pt x="-5381" y="12275"/>
                  <a:pt x="14061" y="0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  <a:tailEnd type="arrow"/>
          </a:ln>
        </p:spPr>
        <p:txBody>
          <a:bodyPr/>
          <a:lstStyle/>
          <a:p>
            <a:endParaRPr/>
          </a:p>
        </p:txBody>
      </p:sp>
      <p:sp>
        <p:nvSpPr>
          <p:cNvPr id="350" name="ldp:contains"/>
          <p:cNvSpPr txBox="1"/>
          <p:nvPr/>
        </p:nvSpPr>
        <p:spPr>
          <a:xfrm>
            <a:off x="7592128" y="6297717"/>
            <a:ext cx="136434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ldp:contains</a:t>
            </a:r>
          </a:p>
        </p:txBody>
      </p:sp>
      <p:sp>
        <p:nvSpPr>
          <p:cNvPr id="351" name="0..*"/>
          <p:cNvSpPr txBox="1"/>
          <p:nvPr/>
        </p:nvSpPr>
        <p:spPr>
          <a:xfrm rot="1350077">
            <a:off x="8640243" y="4971794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52" name="1"/>
          <p:cNvSpPr txBox="1"/>
          <p:nvPr/>
        </p:nvSpPr>
        <p:spPr>
          <a:xfrm rot="19578239">
            <a:off x="6816093" y="2500287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cxnSp>
        <p:nvCxnSpPr>
          <p:cNvPr id="355" name="Connection Line"/>
          <p:cNvCxnSpPr>
            <a:cxnSpLocks/>
          </p:cNvCxnSpPr>
          <p:nvPr/>
        </p:nvCxnSpPr>
        <p:spPr>
          <a:xfrm flipV="1">
            <a:off x="6750942" y="1810350"/>
            <a:ext cx="2059968" cy="1085877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sp>
        <p:nvSpPr>
          <p:cNvPr id="357" name="Resource"/>
          <p:cNvSpPr/>
          <p:nvPr/>
        </p:nvSpPr>
        <p:spPr>
          <a:xfrm>
            <a:off x="8778376" y="5373547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358" name="Connection Line"/>
          <p:cNvCxnSpPr>
            <a:cxnSpLocks/>
          </p:cNvCxnSpPr>
          <p:nvPr/>
        </p:nvCxnSpPr>
        <p:spPr>
          <a:xfrm>
            <a:off x="7564204" y="4601029"/>
            <a:ext cx="1450320" cy="772518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359" name="fdf:represents"/>
          <p:cNvSpPr txBox="1"/>
          <p:nvPr/>
        </p:nvSpPr>
        <p:spPr>
          <a:xfrm rot="1357103">
            <a:off x="7654450" y="4966084"/>
            <a:ext cx="123970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fdf:represents</a:t>
            </a:r>
          </a:p>
        </p:txBody>
      </p:sp>
      <p:sp>
        <p:nvSpPr>
          <p:cNvPr id="362" name="0..*"/>
          <p:cNvSpPr txBox="1"/>
          <p:nvPr/>
        </p:nvSpPr>
        <p:spPr>
          <a:xfrm rot="21600000">
            <a:off x="8910560" y="6297717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63" name="&lt;&lt;LDP RDF Source&gt;&gt;"/>
          <p:cNvSpPr txBox="1"/>
          <p:nvPr/>
        </p:nvSpPr>
        <p:spPr>
          <a:xfrm>
            <a:off x="4780604" y="2996518"/>
            <a:ext cx="2204633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&lt;&lt;LDP RDF Source&gt;&gt;</a:t>
            </a:r>
          </a:p>
        </p:txBody>
      </p:sp>
      <p:sp>
        <p:nvSpPr>
          <p:cNvPr id="366" name="ldp:isMemberOf"/>
          <p:cNvSpPr txBox="1"/>
          <p:nvPr/>
        </p:nvSpPr>
        <p:spPr>
          <a:xfrm>
            <a:off x="6882164" y="5586182"/>
            <a:ext cx="172398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ldp:isMemberOf</a:t>
            </a:r>
          </a:p>
        </p:txBody>
      </p:sp>
      <p:sp>
        <p:nvSpPr>
          <p:cNvPr id="367" name="0..*"/>
          <p:cNvSpPr txBox="1"/>
          <p:nvPr/>
        </p:nvSpPr>
        <p:spPr>
          <a:xfrm rot="21600000">
            <a:off x="8381697" y="594430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0BB12C1E-D53E-E141-A328-8AD70E79D460}"/>
              </a:ext>
            </a:extLst>
          </p:cNvPr>
          <p:cNvSpPr/>
          <p:nvPr/>
        </p:nvSpPr>
        <p:spPr>
          <a:xfrm>
            <a:off x="2670142" y="3559606"/>
            <a:ext cx="1380375" cy="611382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resolvesTo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  <p:sp>
        <p:nvSpPr>
          <p:cNvPr id="22" name="fdfIsMetadataOf">
            <a:extLst>
              <a:ext uri="{FF2B5EF4-FFF2-40B4-BE49-F238E27FC236}">
                <a16:creationId xmlns:a16="http://schemas.microsoft.com/office/drawing/2014/main" id="{F8A89F0B-A872-0B4A-AE69-B40527F854C8}"/>
              </a:ext>
            </a:extLst>
          </p:cNvPr>
          <p:cNvSpPr txBox="1"/>
          <p:nvPr/>
        </p:nvSpPr>
        <p:spPr>
          <a:xfrm rot="19885567">
            <a:off x="7010552" y="2380689"/>
            <a:ext cx="138503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fdfIsMetadataOf</a:t>
            </a:r>
            <a:endParaRPr dirty="0"/>
          </a:p>
        </p:txBody>
      </p:sp>
      <p:sp>
        <p:nvSpPr>
          <p:cNvPr id="23" name="fdf:hasMetadata">
            <a:extLst>
              <a:ext uri="{FF2B5EF4-FFF2-40B4-BE49-F238E27FC236}">
                <a16:creationId xmlns:a16="http://schemas.microsoft.com/office/drawing/2014/main" id="{4B6494F4-62BE-0048-BFE0-BF2B2468CECF}"/>
              </a:ext>
            </a:extLst>
          </p:cNvPr>
          <p:cNvSpPr txBox="1"/>
          <p:nvPr/>
        </p:nvSpPr>
        <p:spPr>
          <a:xfrm rot="19965526">
            <a:off x="7338849" y="1821732"/>
            <a:ext cx="140586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fdf:hasMetadata</a:t>
            </a:r>
            <a:endParaRPr dirty="0"/>
          </a:p>
        </p:txBody>
      </p:sp>
      <p:sp>
        <p:nvSpPr>
          <p:cNvPr id="24" name="1..*">
            <a:extLst>
              <a:ext uri="{FF2B5EF4-FFF2-40B4-BE49-F238E27FC236}">
                <a16:creationId xmlns:a16="http://schemas.microsoft.com/office/drawing/2014/main" id="{29D2E55C-4D0F-1E4F-90AD-82B9DB579821}"/>
              </a:ext>
            </a:extLst>
          </p:cNvPr>
          <p:cNvSpPr txBox="1"/>
          <p:nvPr/>
        </p:nvSpPr>
        <p:spPr>
          <a:xfrm rot="20516927">
            <a:off x="8537565" y="189841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/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400076345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3" name="FAIR Digital Record"/>
          <p:cNvSpPr/>
          <p:nvPr/>
        </p:nvSpPr>
        <p:spPr>
          <a:xfrm>
            <a:off x="4298978" y="2896227"/>
            <a:ext cx="3265225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rPr dirty="0"/>
              <a:t>FAIR Digital </a:t>
            </a:r>
            <a:r>
              <a:rPr lang="en-US" dirty="0"/>
              <a:t>Identifier </a:t>
            </a:r>
            <a:r>
              <a:rPr dirty="0"/>
              <a:t>Record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96264" y="5157770"/>
            <a:ext cx="3321021" cy="1293100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Globally Unique, Persistent and Resolvable Identifier</a:t>
            </a:r>
          </a:p>
        </p:txBody>
      </p:sp>
      <p:sp>
        <p:nvSpPr>
          <p:cNvPr id="346" name="fdf:identifies"/>
          <p:cNvSpPr txBox="1"/>
          <p:nvPr/>
        </p:nvSpPr>
        <p:spPr>
          <a:xfrm rot="20116192">
            <a:off x="2961130" y="4721953"/>
            <a:ext cx="115036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fdf:identifies</a:t>
            </a:r>
          </a:p>
        </p:txBody>
      </p:sp>
      <p:sp>
        <p:nvSpPr>
          <p:cNvPr id="348" name="&lt;&lt;LDP RDF Source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&lt;&lt;LDP RDF Source&gt;&gt;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372" name="Connection Line"/>
          <p:cNvSpPr/>
          <p:nvPr/>
        </p:nvSpPr>
        <p:spPr>
          <a:xfrm>
            <a:off x="7224327" y="5920630"/>
            <a:ext cx="1790197" cy="3486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16219" y="21600"/>
                </a:moveTo>
                <a:cubicBezTo>
                  <a:pt x="-4662" y="19475"/>
                  <a:pt x="-5381" y="12275"/>
                  <a:pt x="14061" y="0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  <a:tailEnd type="arrow"/>
          </a:ln>
        </p:spPr>
        <p:txBody>
          <a:bodyPr/>
          <a:lstStyle/>
          <a:p>
            <a:endParaRPr/>
          </a:p>
        </p:txBody>
      </p:sp>
      <p:sp>
        <p:nvSpPr>
          <p:cNvPr id="350" name="ldp:contains"/>
          <p:cNvSpPr txBox="1"/>
          <p:nvPr/>
        </p:nvSpPr>
        <p:spPr>
          <a:xfrm>
            <a:off x="7592128" y="6297717"/>
            <a:ext cx="136434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ldp:contains</a:t>
            </a:r>
          </a:p>
        </p:txBody>
      </p:sp>
      <p:sp>
        <p:nvSpPr>
          <p:cNvPr id="351" name="0..*"/>
          <p:cNvSpPr txBox="1"/>
          <p:nvPr/>
        </p:nvSpPr>
        <p:spPr>
          <a:xfrm rot="1350077">
            <a:off x="8640243" y="4971794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52" name="1"/>
          <p:cNvSpPr txBox="1"/>
          <p:nvPr/>
        </p:nvSpPr>
        <p:spPr>
          <a:xfrm rot="19578239">
            <a:off x="6816093" y="2500287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sp>
        <p:nvSpPr>
          <p:cNvPr id="353" name="has type fdf:Record"/>
          <p:cNvSpPr txBox="1"/>
          <p:nvPr/>
        </p:nvSpPr>
        <p:spPr>
          <a:xfrm rot="841791">
            <a:off x="2478480" y="2061456"/>
            <a:ext cx="2115665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has type fdf:Record</a:t>
            </a:r>
          </a:p>
        </p:txBody>
      </p:sp>
      <p:cxnSp>
        <p:nvCxnSpPr>
          <p:cNvPr id="354" name="Connection Line"/>
          <p:cNvCxnSpPr>
            <a:cxnSpLocks/>
          </p:cNvCxnSpPr>
          <p:nvPr/>
        </p:nvCxnSpPr>
        <p:spPr>
          <a:xfrm>
            <a:off x="2343981" y="2231406"/>
            <a:ext cx="2436623" cy="664821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cxnSp>
        <p:nvCxnSpPr>
          <p:cNvPr id="355" name="Connection Line"/>
          <p:cNvCxnSpPr>
            <a:cxnSpLocks/>
          </p:cNvCxnSpPr>
          <p:nvPr/>
        </p:nvCxnSpPr>
        <p:spPr>
          <a:xfrm flipV="1">
            <a:off x="6750942" y="1810350"/>
            <a:ext cx="2059968" cy="1085877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cxnSp>
        <p:nvCxnSpPr>
          <p:cNvPr id="356" name="Connection Line"/>
          <p:cNvCxnSpPr>
            <a:cxnSpLocks/>
          </p:cNvCxnSpPr>
          <p:nvPr/>
        </p:nvCxnSpPr>
        <p:spPr>
          <a:xfrm flipH="1">
            <a:off x="3222171" y="4739025"/>
            <a:ext cx="995546" cy="504683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357" name="Resource"/>
          <p:cNvSpPr/>
          <p:nvPr/>
        </p:nvSpPr>
        <p:spPr>
          <a:xfrm>
            <a:off x="8778376" y="5373547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358" name="Connection Line"/>
          <p:cNvCxnSpPr>
            <a:cxnSpLocks/>
          </p:cNvCxnSpPr>
          <p:nvPr/>
        </p:nvCxnSpPr>
        <p:spPr>
          <a:xfrm>
            <a:off x="7564204" y="4601029"/>
            <a:ext cx="1450320" cy="772518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359" name="fdf:represents"/>
          <p:cNvSpPr txBox="1"/>
          <p:nvPr/>
        </p:nvSpPr>
        <p:spPr>
          <a:xfrm rot="1357103">
            <a:off x="7654450" y="4966084"/>
            <a:ext cx="123970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fdf:represents</a:t>
            </a:r>
          </a:p>
        </p:txBody>
      </p:sp>
      <p:sp>
        <p:nvSpPr>
          <p:cNvPr id="361" name="FDF ontology"/>
          <p:cNvSpPr/>
          <p:nvPr/>
        </p:nvSpPr>
        <p:spPr>
          <a:xfrm>
            <a:off x="203012" y="1415065"/>
            <a:ext cx="2049099" cy="1255479"/>
          </a:xfrm>
          <a:prstGeom prst="rect">
            <a:avLst/>
          </a:prstGeom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700"/>
            </a:lvl1pPr>
          </a:lstStyle>
          <a:p>
            <a:r>
              <a:rPr lang="en-US" sz="2000" dirty="0"/>
              <a:t>Semantic Representation</a:t>
            </a:r>
            <a:endParaRPr sz="2000" dirty="0"/>
          </a:p>
        </p:txBody>
      </p:sp>
      <p:sp>
        <p:nvSpPr>
          <p:cNvPr id="362" name="0..*"/>
          <p:cNvSpPr txBox="1"/>
          <p:nvPr/>
        </p:nvSpPr>
        <p:spPr>
          <a:xfrm rot="21600000">
            <a:off x="8910560" y="6297717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63" name="&lt;&lt;LDP RDF Source&gt;&gt;"/>
          <p:cNvSpPr txBox="1"/>
          <p:nvPr/>
        </p:nvSpPr>
        <p:spPr>
          <a:xfrm>
            <a:off x="4780604" y="2996518"/>
            <a:ext cx="2204633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&lt;&lt;LDP RDF Source&gt;&gt;</a:t>
            </a:r>
          </a:p>
        </p:txBody>
      </p:sp>
      <p:sp>
        <p:nvSpPr>
          <p:cNvPr id="365" name="1"/>
          <p:cNvSpPr txBox="1"/>
          <p:nvPr/>
        </p:nvSpPr>
        <p:spPr>
          <a:xfrm>
            <a:off x="4020335" y="4819975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sp>
        <p:nvSpPr>
          <p:cNvPr id="366" name="ldp:isMemberOf"/>
          <p:cNvSpPr txBox="1"/>
          <p:nvPr/>
        </p:nvSpPr>
        <p:spPr>
          <a:xfrm>
            <a:off x="6882164" y="5586182"/>
            <a:ext cx="172398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ldp:isMemberOf</a:t>
            </a:r>
          </a:p>
        </p:txBody>
      </p:sp>
      <p:sp>
        <p:nvSpPr>
          <p:cNvPr id="367" name="0..*"/>
          <p:cNvSpPr txBox="1"/>
          <p:nvPr/>
        </p:nvSpPr>
        <p:spPr>
          <a:xfrm rot="21600000">
            <a:off x="8381697" y="594430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cxnSp>
        <p:nvCxnSpPr>
          <p:cNvPr id="368" name="Connection Line"/>
          <p:cNvCxnSpPr>
            <a:cxnSpLocks/>
            <a:endCxn id="348" idx="1"/>
          </p:cNvCxnSpPr>
          <p:nvPr/>
        </p:nvCxnSpPr>
        <p:spPr>
          <a:xfrm flipV="1">
            <a:off x="2343981" y="1393425"/>
            <a:ext cx="6356459" cy="204100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369" name="has type fdf:Metadata"/>
          <p:cNvSpPr txBox="1"/>
          <p:nvPr/>
        </p:nvSpPr>
        <p:spPr>
          <a:xfrm rot="21161347">
            <a:off x="2537172" y="1089985"/>
            <a:ext cx="2370942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has type fdf:Metadata</a:t>
            </a:r>
          </a:p>
        </p:txBody>
      </p:sp>
      <p:cxnSp>
        <p:nvCxnSpPr>
          <p:cNvPr id="370" name="Connection Line"/>
          <p:cNvCxnSpPr>
            <a:cxnSpLocks/>
          </p:cNvCxnSpPr>
          <p:nvPr/>
        </p:nvCxnSpPr>
        <p:spPr>
          <a:xfrm flipV="1">
            <a:off x="1060384" y="2824930"/>
            <a:ext cx="0" cy="2332841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371" name="has type fdf:GUPRI"/>
          <p:cNvSpPr txBox="1"/>
          <p:nvPr/>
        </p:nvSpPr>
        <p:spPr>
          <a:xfrm rot="21600000">
            <a:off x="1060384" y="3401335"/>
            <a:ext cx="1730684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800"/>
            </a:lvl1pPr>
          </a:lstStyle>
          <a:p>
            <a:r>
              <a:t>has type fdf:GUPRI</a:t>
            </a:r>
          </a:p>
        </p:txBody>
      </p:sp>
      <p:sp>
        <p:nvSpPr>
          <p:cNvPr id="33" name="fdfIsMetadataOf">
            <a:extLst>
              <a:ext uri="{FF2B5EF4-FFF2-40B4-BE49-F238E27FC236}">
                <a16:creationId xmlns:a16="http://schemas.microsoft.com/office/drawing/2014/main" id="{EA8785B8-CEEF-144B-A98E-8EB253AFCC48}"/>
              </a:ext>
            </a:extLst>
          </p:cNvPr>
          <p:cNvSpPr txBox="1"/>
          <p:nvPr/>
        </p:nvSpPr>
        <p:spPr>
          <a:xfrm rot="19885567">
            <a:off x="7010552" y="2380689"/>
            <a:ext cx="138503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fdfIsMetadataOf</a:t>
            </a:r>
            <a:endParaRPr dirty="0"/>
          </a:p>
        </p:txBody>
      </p:sp>
      <p:sp>
        <p:nvSpPr>
          <p:cNvPr id="34" name="fdf:hasMetadata">
            <a:extLst>
              <a:ext uri="{FF2B5EF4-FFF2-40B4-BE49-F238E27FC236}">
                <a16:creationId xmlns:a16="http://schemas.microsoft.com/office/drawing/2014/main" id="{2315BF57-F03E-3B48-A81B-DA32725FC806}"/>
              </a:ext>
            </a:extLst>
          </p:cNvPr>
          <p:cNvSpPr txBox="1"/>
          <p:nvPr/>
        </p:nvSpPr>
        <p:spPr>
          <a:xfrm rot="19965526">
            <a:off x="7338849" y="1821732"/>
            <a:ext cx="140586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fdf:hasMetadata</a:t>
            </a:r>
            <a:endParaRPr dirty="0"/>
          </a:p>
        </p:txBody>
      </p:sp>
      <p:sp>
        <p:nvSpPr>
          <p:cNvPr id="35" name="1..*">
            <a:extLst>
              <a:ext uri="{FF2B5EF4-FFF2-40B4-BE49-F238E27FC236}">
                <a16:creationId xmlns:a16="http://schemas.microsoft.com/office/drawing/2014/main" id="{466A0B72-16B0-6947-91E9-DBE15267CF98}"/>
              </a:ext>
            </a:extLst>
          </p:cNvPr>
          <p:cNvSpPr txBox="1"/>
          <p:nvPr/>
        </p:nvSpPr>
        <p:spPr>
          <a:xfrm rot="20516927">
            <a:off x="8537565" y="189841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/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843907406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4" name="How does it work from a client perspective (get information —&gt; interpret —&gt; decide)?"/>
          <p:cNvSpPr txBox="1">
            <a:spLocks noGrp="1"/>
          </p:cNvSpPr>
          <p:nvPr>
            <p:ph type="body" sz="half" idx="1"/>
          </p:nvPr>
        </p:nvSpPr>
        <p:spPr>
          <a:xfrm>
            <a:off x="1899782" y="2316422"/>
            <a:ext cx="8392436" cy="3972523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sz="3100"/>
            </a:lvl1pPr>
          </a:lstStyle>
          <a:p>
            <a:r>
              <a:t>How does it work from a client perspective (get information —&gt; interpret —&gt; decide)?</a:t>
            </a:r>
          </a:p>
        </p:txBody>
      </p:sp>
    </p:spTree>
    <p:extLst>
      <p:ext uri="{BB962C8B-B14F-4D97-AF65-F5344CB8AC3E}">
        <p14:creationId xmlns:p14="http://schemas.microsoft.com/office/powerpoint/2010/main" val="1587707446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Fair digital framework - concrete schem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concrete schema</a:t>
            </a:r>
          </a:p>
        </p:txBody>
      </p:sp>
      <p:sp>
        <p:nvSpPr>
          <p:cNvPr id="387" name="&lt;&lt;FDFType:FDFRecord&gt;&gt;…"/>
          <p:cNvSpPr/>
          <p:nvPr/>
        </p:nvSpPr>
        <p:spPr>
          <a:xfrm>
            <a:off x="330058" y="2482782"/>
            <a:ext cx="5792808" cy="2726973"/>
          </a:xfrm>
          <a:prstGeom prst="roundRect">
            <a:avLst>
              <a:gd name="adj" fmla="val 15733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&lt;&lt;FDFType:FDFRecord&gt;&gt;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endParaRPr/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hasIdentifier: identifier</a:t>
            </a:r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hasMetadata: {metadataIdentifier}</a:t>
            </a:r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hasType: &lt;&lt;FDFOntologyType&gt;&gt;</a:t>
            </a:r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hasResource: {resourceLocator}</a:t>
            </a:r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…</a:t>
            </a:r>
          </a:p>
        </p:txBody>
      </p:sp>
      <p:sp>
        <p:nvSpPr>
          <p:cNvPr id="388" name="&lt;&lt;FDFType:Identifier&gt;&gt;…"/>
          <p:cNvSpPr/>
          <p:nvPr/>
        </p:nvSpPr>
        <p:spPr>
          <a:xfrm>
            <a:off x="8834601" y="3324254"/>
            <a:ext cx="2945326" cy="1044029"/>
          </a:xfrm>
          <a:prstGeom prst="roundRect">
            <a:avLst>
              <a:gd name="adj" fmla="val 33179"/>
            </a:avLst>
          </a:prstGeom>
          <a:solidFill>
            <a:srgbClr val="BFB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&lt;&lt;FDFType:Identifier&gt;&gt;</a:t>
            </a:r>
          </a:p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endParaRPr/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GUPRI</a:t>
            </a:r>
          </a:p>
        </p:txBody>
      </p:sp>
      <p:sp>
        <p:nvSpPr>
          <p:cNvPr id="389" name="resolvesTo"/>
          <p:cNvSpPr txBox="1"/>
          <p:nvPr/>
        </p:nvSpPr>
        <p:spPr>
          <a:xfrm rot="16459">
            <a:off x="6291042" y="3525490"/>
            <a:ext cx="92255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resolvesTo</a:t>
            </a:r>
          </a:p>
        </p:txBody>
      </p:sp>
      <p:cxnSp>
        <p:nvCxnSpPr>
          <p:cNvPr id="390" name="Connection Line"/>
          <p:cNvCxnSpPr>
            <a:cxnSpLocks/>
            <a:stCxn id="387" idx="3"/>
            <a:endCxn id="388" idx="1"/>
          </p:cNvCxnSpPr>
          <p:nvPr/>
        </p:nvCxnSpPr>
        <p:spPr>
          <a:xfrm>
            <a:off x="6122866" y="3846269"/>
            <a:ext cx="2711735" cy="0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391" name="1"/>
          <p:cNvSpPr txBox="1"/>
          <p:nvPr/>
        </p:nvSpPr>
        <p:spPr>
          <a:xfrm>
            <a:off x="6288071" y="3847451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43354123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399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397" name="img_451571.png" descr="img_451571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8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402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00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1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06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404" name="1 - resolve FDF identifier…"/>
          <p:cNvSpPr txBox="1"/>
          <p:nvPr/>
        </p:nvSpPr>
        <p:spPr>
          <a:xfrm>
            <a:off x="3602540" y="1642636"/>
            <a:ext cx="2435087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FDF identifier</a:t>
            </a:r>
          </a:p>
          <a:p>
            <a:pPr algn="ctr">
              <a:defRPr sz="1600"/>
            </a:pPr>
            <a:r>
              <a:t>GET(identifierURL)</a:t>
            </a:r>
          </a:p>
        </p:txBody>
      </p:sp>
      <p:pic>
        <p:nvPicPr>
          <p:cNvPr id="405" name="Internet-PNG-Clipart.png" descr="Internet-PNG-Clipart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95511047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413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411" name="img_451571.png" descr="img_45157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2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14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5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26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418" name="1 - resolve FDF identifier…"/>
          <p:cNvSpPr txBox="1"/>
          <p:nvPr/>
        </p:nvSpPr>
        <p:spPr>
          <a:xfrm>
            <a:off x="3602540" y="1642636"/>
            <a:ext cx="2435087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FDF identifier</a:t>
            </a:r>
          </a:p>
          <a:p>
            <a:pPr algn="ctr">
              <a:defRPr sz="1600"/>
            </a:pPr>
            <a:r>
              <a:t>GET(identifierURL)</a:t>
            </a:r>
          </a:p>
        </p:txBody>
      </p:sp>
      <p:pic>
        <p:nvPicPr>
          <p:cNvPr id="419" name="Internet-PNG-Clipart.png" descr="Internet-PNG-Clipa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22" name="Group"/>
          <p:cNvGrpSpPr/>
          <p:nvPr/>
        </p:nvGrpSpPr>
        <p:grpSpPr>
          <a:xfrm>
            <a:off x="979023" y="2895878"/>
            <a:ext cx="1471971" cy="2391904"/>
            <a:chOff x="0" y="0"/>
            <a:chExt cx="1471969" cy="2391902"/>
          </a:xfrm>
        </p:grpSpPr>
        <p:pic>
          <p:nvPicPr>
            <p:cNvPr id="420" name="server-hi.png" descr="server-hi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471970" cy="19858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21" name="FDF Server"/>
            <p:cNvSpPr txBox="1"/>
            <p:nvPr/>
          </p:nvSpPr>
          <p:spPr>
            <a:xfrm>
              <a:off x="54992" y="2008362"/>
              <a:ext cx="1324159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FDF Server</a:t>
              </a:r>
            </a:p>
          </p:txBody>
        </p:sp>
      </p:grpSp>
      <p:sp>
        <p:nvSpPr>
          <p:cNvPr id="423" name="2 - return FDF record"/>
          <p:cNvSpPr txBox="1"/>
          <p:nvPr/>
        </p:nvSpPr>
        <p:spPr>
          <a:xfrm>
            <a:off x="4706200" y="4373136"/>
            <a:ext cx="2031167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2 - return FDF record</a:t>
            </a:r>
          </a:p>
        </p:txBody>
      </p:sp>
      <p:sp>
        <p:nvSpPr>
          <p:cNvPr id="424" name="FDF…"/>
          <p:cNvSpPr txBox="1"/>
          <p:nvPr/>
        </p:nvSpPr>
        <p:spPr>
          <a:xfrm>
            <a:off x="5453615" y="4855736"/>
            <a:ext cx="4076859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  <p:sp>
        <p:nvSpPr>
          <p:cNvPr id="427" name="Connection Line"/>
          <p:cNvSpPr/>
          <p:nvPr/>
        </p:nvSpPr>
        <p:spPr>
          <a:xfrm>
            <a:off x="2433024" y="3700543"/>
            <a:ext cx="6809117" cy="6481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391" extrusionOk="0">
                <a:moveTo>
                  <a:pt x="21600" y="0"/>
                </a:moveTo>
                <a:cubicBezTo>
                  <a:pt x="14518" y="17120"/>
                  <a:pt x="7318" y="21600"/>
                  <a:pt x="0" y="1344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7655232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32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30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31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33" name="Do I want the actual resource or know more about it (metadata)?"/>
          <p:cNvSpPr/>
          <p:nvPr/>
        </p:nvSpPr>
        <p:spPr>
          <a:xfrm>
            <a:off x="4401519" y="847683"/>
            <a:ext cx="4724523" cy="1640385"/>
          </a:xfrm>
          <a:prstGeom prst="wedgeEllipseCallout">
            <a:avLst>
              <a:gd name="adj1" fmla="val 49268"/>
              <a:gd name="adj2" fmla="val 7825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/>
          </a:lstStyle>
          <a:p>
            <a:r>
              <a:t>Do I want the actual resource or know more about it (metadata)?</a:t>
            </a:r>
          </a:p>
        </p:txBody>
      </p:sp>
      <p:sp>
        <p:nvSpPr>
          <p:cNvPr id="434" name="FDF…"/>
          <p:cNvSpPr txBox="1"/>
          <p:nvPr/>
        </p:nvSpPr>
        <p:spPr>
          <a:xfrm>
            <a:off x="2652015" y="2773680"/>
            <a:ext cx="4076860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</p:spTree>
    <p:extLst>
      <p:ext uri="{BB962C8B-B14F-4D97-AF65-F5344CB8AC3E}">
        <p14:creationId xmlns:p14="http://schemas.microsoft.com/office/powerpoint/2010/main" val="1774467602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39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37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38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40" name="I want to know more about it."/>
          <p:cNvSpPr/>
          <p:nvPr/>
        </p:nvSpPr>
        <p:spPr>
          <a:xfrm>
            <a:off x="6244679" y="1058920"/>
            <a:ext cx="2887018" cy="1416448"/>
          </a:xfrm>
          <a:prstGeom prst="wedgeEllipseCallout">
            <a:avLst>
              <a:gd name="adj1" fmla="val 49118"/>
              <a:gd name="adj2" fmla="val 7707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/>
          </a:lstStyle>
          <a:p>
            <a:r>
              <a:t>I want to know more about it.</a:t>
            </a:r>
          </a:p>
        </p:txBody>
      </p:sp>
      <p:sp>
        <p:nvSpPr>
          <p:cNvPr id="441" name="FDF…"/>
          <p:cNvSpPr txBox="1"/>
          <p:nvPr/>
        </p:nvSpPr>
        <p:spPr>
          <a:xfrm>
            <a:off x="2652015" y="2773680"/>
            <a:ext cx="4076860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</p:spTree>
    <p:extLst>
      <p:ext uri="{BB962C8B-B14F-4D97-AF65-F5344CB8AC3E}">
        <p14:creationId xmlns:p14="http://schemas.microsoft.com/office/powerpoint/2010/main" val="3021889469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46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44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45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47" name="FDF…"/>
          <p:cNvSpPr txBox="1"/>
          <p:nvPr/>
        </p:nvSpPr>
        <p:spPr>
          <a:xfrm>
            <a:off x="2652015" y="2773680"/>
            <a:ext cx="4076860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 b="1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</p:spTree>
    <p:extLst>
      <p:ext uri="{BB962C8B-B14F-4D97-AF65-F5344CB8AC3E}">
        <p14:creationId xmlns:p14="http://schemas.microsoft.com/office/powerpoint/2010/main" val="399734142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452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450" name="img_451571.png" descr="img_45157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51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53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54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59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457" name="1 - resolve metadata identifier…"/>
          <p:cNvSpPr txBox="1"/>
          <p:nvPr/>
        </p:nvSpPr>
        <p:spPr>
          <a:xfrm>
            <a:off x="3131251" y="1553736"/>
            <a:ext cx="2971265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metadata identifier</a:t>
            </a:r>
          </a:p>
          <a:p>
            <a:pPr algn="ctr">
              <a:defRPr sz="1600"/>
            </a:pPr>
            <a:r>
              <a:t>GET(metadataIdentifierURL)</a:t>
            </a:r>
          </a:p>
        </p:txBody>
      </p:sp>
      <p:pic>
        <p:nvPicPr>
          <p:cNvPr id="458" name="Internet-PNG-Clipart.png" descr="Internet-PNG-Clipa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7787422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sp>
        <p:nvSpPr>
          <p:cNvPr id="121" name="The FAIR principles focus on machine actionability —&gt; “The Machine knows what I mean”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36024" indent="-336024" defTabSz="896111">
              <a:defRPr sz="1960"/>
            </a:pPr>
            <a:r>
              <a:rPr lang="en-US" dirty="0"/>
              <a:t>Our computational agent should be able to answer the questions:</a:t>
            </a:r>
          </a:p>
          <a:p>
            <a:pPr marL="767804" lvl="1" indent="-336024" defTabSz="896111">
              <a:defRPr sz="1960"/>
            </a:pPr>
            <a:r>
              <a:rPr lang="en-US" dirty="0"/>
              <a:t>What is it that I am dealing with?</a:t>
            </a:r>
          </a:p>
          <a:p>
            <a:pPr marL="767804" lvl="1" indent="-336024" defTabSz="896111">
              <a:defRPr sz="1960"/>
            </a:pPr>
            <a:r>
              <a:rPr lang="en-US" dirty="0"/>
              <a:t>How can I get more information about it?</a:t>
            </a:r>
          </a:p>
          <a:p>
            <a:pPr marL="767804" lvl="1" indent="-336024" defTabSz="896111">
              <a:defRPr sz="1960"/>
            </a:pPr>
            <a:r>
              <a:rPr lang="en-US" dirty="0"/>
              <a:t>What can I do with it?</a:t>
            </a:r>
          </a:p>
          <a:p>
            <a:pPr marL="767804" lvl="1" indent="-336024" defTabSz="896111">
              <a:defRPr sz="1960"/>
            </a:pPr>
            <a:r>
              <a:rPr lang="en-US" dirty="0"/>
              <a:t>What am I allowed to do with it?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68141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464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462" name="img_451571.png" descr="img_45157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63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467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65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66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77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469" name="1 - resolve metadata identifier…"/>
          <p:cNvSpPr txBox="1"/>
          <p:nvPr/>
        </p:nvSpPr>
        <p:spPr>
          <a:xfrm>
            <a:off x="3131251" y="1553736"/>
            <a:ext cx="2971265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metadata identifier</a:t>
            </a:r>
          </a:p>
          <a:p>
            <a:pPr algn="ctr">
              <a:defRPr sz="1600"/>
            </a:pPr>
            <a:r>
              <a:t>GET(metadataIdentifierURL)</a:t>
            </a:r>
          </a:p>
        </p:txBody>
      </p:sp>
      <p:pic>
        <p:nvPicPr>
          <p:cNvPr id="470" name="Internet-PNG-Clipart.png" descr="Internet-PNG-Clipa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73" name="Group"/>
          <p:cNvGrpSpPr/>
          <p:nvPr/>
        </p:nvGrpSpPr>
        <p:grpSpPr>
          <a:xfrm>
            <a:off x="979023" y="2895878"/>
            <a:ext cx="1471971" cy="2391904"/>
            <a:chOff x="0" y="0"/>
            <a:chExt cx="1471969" cy="2391902"/>
          </a:xfrm>
        </p:grpSpPr>
        <p:pic>
          <p:nvPicPr>
            <p:cNvPr id="471" name="server-hi.png" descr="server-hi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471970" cy="19858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72" name="FDF Server"/>
            <p:cNvSpPr txBox="1"/>
            <p:nvPr/>
          </p:nvSpPr>
          <p:spPr>
            <a:xfrm>
              <a:off x="54992" y="2008362"/>
              <a:ext cx="1324159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FDF Server</a:t>
              </a:r>
            </a:p>
          </p:txBody>
        </p:sp>
      </p:grpSp>
      <p:sp>
        <p:nvSpPr>
          <p:cNvPr id="474" name="2 - return metadata record"/>
          <p:cNvSpPr txBox="1"/>
          <p:nvPr/>
        </p:nvSpPr>
        <p:spPr>
          <a:xfrm>
            <a:off x="4438111" y="4373136"/>
            <a:ext cx="256734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2 - return metadata record</a:t>
            </a:r>
          </a:p>
        </p:txBody>
      </p:sp>
      <p:sp>
        <p:nvSpPr>
          <p:cNvPr id="475" name="FDFMetadata…"/>
          <p:cNvSpPr txBox="1"/>
          <p:nvPr/>
        </p:nvSpPr>
        <p:spPr>
          <a:xfrm>
            <a:off x="7147274" y="4449438"/>
            <a:ext cx="3890130" cy="22758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FDFMetadata</a:t>
            </a:r>
          </a:p>
          <a:p>
            <a:pPr lvl="1">
              <a:defRPr sz="1600"/>
            </a:pPr>
            <a:r>
              <a:t>hasIdentifier: fdfMetadataIdentifier</a:t>
            </a:r>
          </a:p>
          <a:p>
            <a:pPr lvl="1">
              <a:defRPr sz="1600"/>
            </a:pPr>
            <a:r>
              <a:t>hasType: &lt;&lt;FDFMetadata&gt;&gt;</a:t>
            </a:r>
          </a:p>
          <a:p>
            <a:pPr lvl="1">
              <a:defRPr sz="1600"/>
            </a:pPr>
            <a:r>
              <a:t>isMetadataOf: fdfIdentifier</a:t>
            </a:r>
          </a:p>
          <a:p>
            <a:pPr lvl="1">
              <a:defRPr sz="1600"/>
            </a:pPr>
            <a:r>
              <a:t>provenance</a:t>
            </a:r>
          </a:p>
          <a:p>
            <a:pPr lvl="1">
              <a:defRPr sz="1600"/>
            </a:pPr>
            <a:r>
              <a:t>license</a:t>
            </a:r>
          </a:p>
          <a:p>
            <a:pPr lvl="1">
              <a:defRPr sz="1600"/>
            </a:pPr>
            <a:r>
              <a:t>Intrinsic properties</a:t>
            </a:r>
          </a:p>
          <a:p>
            <a:pPr lvl="1">
              <a:defRPr sz="1600"/>
            </a:pPr>
            <a:r>
              <a:t>semantic model</a:t>
            </a:r>
          </a:p>
          <a:p>
            <a:pPr lvl="1">
              <a:defRPr sz="1600"/>
            </a:pPr>
            <a:r>
              <a:t>…</a:t>
            </a:r>
          </a:p>
        </p:txBody>
      </p:sp>
      <p:sp>
        <p:nvSpPr>
          <p:cNvPr id="478" name="Connection Line"/>
          <p:cNvSpPr/>
          <p:nvPr/>
        </p:nvSpPr>
        <p:spPr>
          <a:xfrm>
            <a:off x="2433024" y="3700543"/>
            <a:ext cx="6809117" cy="6481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391" extrusionOk="0">
                <a:moveTo>
                  <a:pt x="21600" y="0"/>
                </a:moveTo>
                <a:cubicBezTo>
                  <a:pt x="14518" y="17120"/>
                  <a:pt x="7318" y="21600"/>
                  <a:pt x="0" y="1344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3367535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83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81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82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84" name="Now that I know more about it, I want the object."/>
          <p:cNvSpPr/>
          <p:nvPr/>
        </p:nvSpPr>
        <p:spPr>
          <a:xfrm>
            <a:off x="5041155" y="847683"/>
            <a:ext cx="4084887" cy="1640385"/>
          </a:xfrm>
          <a:prstGeom prst="wedgeEllipseCallout">
            <a:avLst>
              <a:gd name="adj1" fmla="val 49247"/>
              <a:gd name="adj2" fmla="val 7825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/>
          </a:lstStyle>
          <a:p>
            <a:r>
              <a:t>Now that I know more about it, I want the object.</a:t>
            </a:r>
          </a:p>
        </p:txBody>
      </p:sp>
      <p:sp>
        <p:nvSpPr>
          <p:cNvPr id="485" name="FDF…"/>
          <p:cNvSpPr txBox="1"/>
          <p:nvPr/>
        </p:nvSpPr>
        <p:spPr>
          <a:xfrm>
            <a:off x="4234775" y="4817636"/>
            <a:ext cx="4076859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  <p:sp>
        <p:nvSpPr>
          <p:cNvPr id="486" name="FDFMetadata…"/>
          <p:cNvSpPr txBox="1"/>
          <p:nvPr/>
        </p:nvSpPr>
        <p:spPr>
          <a:xfrm>
            <a:off x="1567751" y="2291079"/>
            <a:ext cx="3890130" cy="22758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FDFMetadata</a:t>
            </a:r>
          </a:p>
          <a:p>
            <a:pPr lvl="1">
              <a:defRPr sz="1600"/>
            </a:pPr>
            <a:r>
              <a:t>hasIdentifier: fdfMetadataIdentifier</a:t>
            </a:r>
          </a:p>
          <a:p>
            <a:pPr lvl="1">
              <a:defRPr sz="1600"/>
            </a:pPr>
            <a:r>
              <a:t>hasType: &lt;&lt;FDFMetadata&gt;&gt;</a:t>
            </a:r>
          </a:p>
          <a:p>
            <a:pPr lvl="1">
              <a:defRPr sz="1600"/>
            </a:pPr>
            <a:r>
              <a:t>isMetadataOf: fdfIdentifier</a:t>
            </a:r>
          </a:p>
          <a:p>
            <a:pPr lvl="1">
              <a:defRPr sz="1600"/>
            </a:pPr>
            <a:r>
              <a:t>provenance</a:t>
            </a:r>
          </a:p>
          <a:p>
            <a:pPr lvl="1">
              <a:defRPr sz="1600"/>
            </a:pPr>
            <a:r>
              <a:t>license</a:t>
            </a:r>
          </a:p>
          <a:p>
            <a:pPr lvl="1">
              <a:defRPr sz="1600"/>
            </a:pPr>
            <a:r>
              <a:t>Intrinsic properties</a:t>
            </a:r>
          </a:p>
          <a:p>
            <a:pPr lvl="1">
              <a:defRPr sz="1600"/>
            </a:pPr>
            <a:r>
              <a:t>semantic model</a:t>
            </a:r>
          </a:p>
          <a:p>
            <a:pPr lvl="1">
              <a:defRPr sz="1600"/>
            </a:pPr>
            <a: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96363039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91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89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0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92" name="Now that I know more about it, I want to operate on the object."/>
          <p:cNvSpPr/>
          <p:nvPr/>
        </p:nvSpPr>
        <p:spPr>
          <a:xfrm>
            <a:off x="4556503" y="847683"/>
            <a:ext cx="4569540" cy="1640385"/>
          </a:xfrm>
          <a:prstGeom prst="wedgeEllipseCallout">
            <a:avLst>
              <a:gd name="adj1" fmla="val 49247"/>
              <a:gd name="adj2" fmla="val 7825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/>
          </a:lstStyle>
          <a:p>
            <a:r>
              <a:t>Now that I know more about it, I want to operate on the object.</a:t>
            </a:r>
          </a:p>
        </p:txBody>
      </p:sp>
      <p:sp>
        <p:nvSpPr>
          <p:cNvPr id="493" name="FDF…"/>
          <p:cNvSpPr txBox="1"/>
          <p:nvPr/>
        </p:nvSpPr>
        <p:spPr>
          <a:xfrm>
            <a:off x="4234775" y="4817636"/>
            <a:ext cx="4296034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 b="1"/>
            </a:pPr>
            <a:r>
              <a:t>hasResourceLocation*: {FDFLocation} .</a:t>
            </a:r>
          </a:p>
        </p:txBody>
      </p:sp>
      <p:sp>
        <p:nvSpPr>
          <p:cNvPr id="494" name="FDFMetadata…"/>
          <p:cNvSpPr txBox="1"/>
          <p:nvPr/>
        </p:nvSpPr>
        <p:spPr>
          <a:xfrm>
            <a:off x="1567751" y="2291079"/>
            <a:ext cx="3890130" cy="22758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FDFMetadata</a:t>
            </a:r>
          </a:p>
          <a:p>
            <a:pPr lvl="1">
              <a:defRPr sz="1600"/>
            </a:pPr>
            <a:r>
              <a:t>hasIdentifier: fdfMetadataIdentifier</a:t>
            </a:r>
          </a:p>
          <a:p>
            <a:pPr lvl="1">
              <a:defRPr sz="1600"/>
            </a:pPr>
            <a:r>
              <a:t>hasType: &lt;&lt;FDFMetadata&gt;&gt;</a:t>
            </a:r>
          </a:p>
          <a:p>
            <a:pPr lvl="1">
              <a:defRPr sz="1600"/>
            </a:pPr>
            <a:r>
              <a:t>isMetadataOf: fdfIdentifier</a:t>
            </a:r>
          </a:p>
          <a:p>
            <a:pPr lvl="1">
              <a:defRPr sz="1600"/>
            </a:pPr>
            <a:r>
              <a:t>provenance</a:t>
            </a:r>
          </a:p>
          <a:p>
            <a:pPr lvl="1">
              <a:defRPr sz="1600"/>
            </a:pPr>
            <a:r>
              <a:t>license</a:t>
            </a:r>
          </a:p>
          <a:p>
            <a:pPr lvl="1">
              <a:defRPr sz="1600"/>
            </a:pPr>
            <a:r>
              <a:t>Intrinsic properties</a:t>
            </a:r>
          </a:p>
          <a:p>
            <a:pPr lvl="1">
              <a:defRPr sz="1600"/>
            </a:pPr>
            <a:r>
              <a:t>semantic model</a:t>
            </a:r>
          </a:p>
          <a:p>
            <a:pPr lvl="1">
              <a:defRPr sz="1600"/>
            </a:pPr>
            <a: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09384799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499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497" name="img_451571.png" descr="img_45157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8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502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500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01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506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04" name="1 - resolve FDF location…"/>
          <p:cNvSpPr txBox="1"/>
          <p:nvPr/>
        </p:nvSpPr>
        <p:spPr>
          <a:xfrm>
            <a:off x="2956420" y="1521986"/>
            <a:ext cx="3126245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FDF location</a:t>
            </a:r>
          </a:p>
          <a:p>
            <a:pPr algn="ctr">
              <a:defRPr sz="1600"/>
            </a:pPr>
            <a:r>
              <a:t>GET(fdfLocation)</a:t>
            </a:r>
          </a:p>
          <a:p>
            <a:pPr algn="ctr">
              <a:defRPr sz="1600"/>
            </a:pPr>
            <a:r>
              <a:t>or any CRUD/extended operation</a:t>
            </a:r>
          </a:p>
        </p:txBody>
      </p:sp>
      <p:pic>
        <p:nvPicPr>
          <p:cNvPr id="505" name="Internet-PNG-Clipart.png" descr="Internet-PNG-Clipa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08616497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511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509" name="img_451571.png" descr="img_45157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10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514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512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13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523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16" name="1 - resolve FDF location…"/>
          <p:cNvSpPr txBox="1"/>
          <p:nvPr/>
        </p:nvSpPr>
        <p:spPr>
          <a:xfrm>
            <a:off x="3459070" y="1553736"/>
            <a:ext cx="2315628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FDF location</a:t>
            </a:r>
          </a:p>
          <a:p>
            <a:pPr algn="ctr">
              <a:defRPr sz="1600"/>
            </a:pPr>
            <a:r>
              <a:t>GET(FDFLocation)</a:t>
            </a:r>
          </a:p>
        </p:txBody>
      </p:sp>
      <p:pic>
        <p:nvPicPr>
          <p:cNvPr id="517" name="Internet-PNG-Clipart.png" descr="Internet-PNG-Clipa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20" name="Group"/>
          <p:cNvGrpSpPr/>
          <p:nvPr/>
        </p:nvGrpSpPr>
        <p:grpSpPr>
          <a:xfrm>
            <a:off x="979023" y="2895878"/>
            <a:ext cx="1471971" cy="2391904"/>
            <a:chOff x="0" y="0"/>
            <a:chExt cx="1471969" cy="2391902"/>
          </a:xfrm>
        </p:grpSpPr>
        <p:pic>
          <p:nvPicPr>
            <p:cNvPr id="518" name="server-hi.png" descr="server-hi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471970" cy="19858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19" name="Server"/>
            <p:cNvSpPr txBox="1"/>
            <p:nvPr/>
          </p:nvSpPr>
          <p:spPr>
            <a:xfrm>
              <a:off x="323378" y="2008362"/>
              <a:ext cx="825214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Server</a:t>
              </a:r>
            </a:p>
          </p:txBody>
        </p:sp>
      </p:grpSp>
      <p:sp>
        <p:nvSpPr>
          <p:cNvPr id="521" name="2 - return resource"/>
          <p:cNvSpPr txBox="1"/>
          <p:nvPr/>
        </p:nvSpPr>
        <p:spPr>
          <a:xfrm>
            <a:off x="4810330" y="4373136"/>
            <a:ext cx="1822907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2 - return resource</a:t>
            </a:r>
          </a:p>
        </p:txBody>
      </p:sp>
      <p:sp>
        <p:nvSpPr>
          <p:cNvPr id="524" name="Connection Line"/>
          <p:cNvSpPr/>
          <p:nvPr/>
        </p:nvSpPr>
        <p:spPr>
          <a:xfrm>
            <a:off x="2433024" y="3700543"/>
            <a:ext cx="6809117" cy="6481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391" extrusionOk="0">
                <a:moveTo>
                  <a:pt x="21600" y="0"/>
                </a:moveTo>
                <a:cubicBezTo>
                  <a:pt x="14518" y="17120"/>
                  <a:pt x="7318" y="21600"/>
                  <a:pt x="0" y="1344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4388924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D479"/>
                </a:solidFill>
                <a:latin typeface="Candara"/>
                <a:cs typeface="Candara"/>
              </a:rPr>
              <a:t>contact info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16395" y="2895600"/>
            <a:ext cx="495921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C2F5F"/>
                </a:solidFill>
                <a:latin typeface="Candara"/>
                <a:cs typeface="Candara"/>
              </a:rPr>
              <a:t>Luiz Bonino</a:t>
            </a:r>
          </a:p>
          <a:p>
            <a:pPr algn="ctr"/>
            <a:r>
              <a:rPr lang="en-US" sz="1600" dirty="0">
                <a:solidFill>
                  <a:srgbClr val="0C2F5F"/>
                </a:solidFill>
                <a:latin typeface="Candara"/>
                <a:cs typeface="Candara"/>
              </a:rPr>
              <a:t>International Technology Coordinator </a:t>
            </a:r>
            <a:r>
              <a:rPr lang="mr-IN" sz="1600" dirty="0">
                <a:solidFill>
                  <a:srgbClr val="0C2F5F"/>
                </a:solidFill>
                <a:latin typeface="Candara"/>
                <a:cs typeface="Candara"/>
              </a:rPr>
              <a:t>–</a:t>
            </a:r>
            <a:r>
              <a:rPr lang="en-US" sz="1600" dirty="0">
                <a:solidFill>
                  <a:srgbClr val="0C2F5F"/>
                </a:solidFill>
                <a:latin typeface="Candara"/>
                <a:cs typeface="Candara"/>
              </a:rPr>
              <a:t> GO FAIR</a:t>
            </a:r>
          </a:p>
          <a:p>
            <a:pPr algn="ctr"/>
            <a:r>
              <a:rPr lang="en-US" sz="1600" dirty="0">
                <a:solidFill>
                  <a:srgbClr val="00518E"/>
                </a:solidFill>
                <a:latin typeface="Candara"/>
                <a:cs typeface="Candara"/>
              </a:rPr>
              <a:t>Associate Professor </a:t>
            </a:r>
            <a:r>
              <a:rPr lang="en-US" sz="1600" dirty="0" err="1">
                <a:solidFill>
                  <a:srgbClr val="00518E"/>
                </a:solidFill>
                <a:latin typeface="Candara"/>
                <a:cs typeface="Candara"/>
              </a:rPr>
              <a:t>BioSemantics</a:t>
            </a:r>
            <a:r>
              <a:rPr lang="en-US" sz="1600" dirty="0">
                <a:solidFill>
                  <a:srgbClr val="00518E"/>
                </a:solidFill>
                <a:latin typeface="Candara"/>
                <a:cs typeface="Candara"/>
              </a:rPr>
              <a:t> </a:t>
            </a:r>
            <a:r>
              <a:rPr lang="mr-IN" sz="1600" dirty="0">
                <a:solidFill>
                  <a:srgbClr val="00518E"/>
                </a:solidFill>
                <a:latin typeface="Candara"/>
                <a:cs typeface="Candara"/>
              </a:rPr>
              <a:t>–</a:t>
            </a:r>
            <a:r>
              <a:rPr lang="en-US" sz="1600" dirty="0">
                <a:solidFill>
                  <a:srgbClr val="00518E"/>
                </a:solidFill>
                <a:latin typeface="Candara"/>
                <a:cs typeface="Candara"/>
              </a:rPr>
              <a:t> LUMC</a:t>
            </a:r>
          </a:p>
          <a:p>
            <a:pPr algn="ctr"/>
            <a:endParaRPr lang="en-US" sz="3200" dirty="0">
              <a:solidFill>
                <a:srgbClr val="00518E"/>
              </a:solidFill>
              <a:latin typeface="Candara"/>
              <a:cs typeface="Candara"/>
            </a:endParaRPr>
          </a:p>
          <a:p>
            <a:pPr algn="ctr"/>
            <a:r>
              <a:rPr lang="en-US" sz="2800" dirty="0">
                <a:solidFill>
                  <a:srgbClr val="0C2F5F"/>
                </a:solidFill>
                <a:latin typeface="Candara"/>
                <a:cs typeface="Candara"/>
              </a:rPr>
              <a:t>E-mail: </a:t>
            </a:r>
            <a:r>
              <a:rPr lang="en-US" sz="2800" b="1" dirty="0">
                <a:solidFill>
                  <a:srgbClr val="0C2F5F"/>
                </a:solidFill>
                <a:latin typeface="Candara"/>
                <a:cs typeface="Candara"/>
                <a:hlinkClick r:id="rId2"/>
              </a:rPr>
              <a:t>luiz.bonino@go-fair.org</a:t>
            </a:r>
            <a:r>
              <a:rPr lang="en-US" sz="2800" b="1" dirty="0">
                <a:solidFill>
                  <a:srgbClr val="0C2F5F"/>
                </a:solidFill>
                <a:latin typeface="Candara"/>
                <a:cs typeface="Candara"/>
              </a:rPr>
              <a:t> </a:t>
            </a:r>
          </a:p>
          <a:p>
            <a:pPr algn="ctr"/>
            <a:r>
              <a:rPr lang="en-US" sz="2800" dirty="0">
                <a:solidFill>
                  <a:srgbClr val="0C2F5F"/>
                </a:solidFill>
                <a:latin typeface="Candara"/>
                <a:cs typeface="Candara"/>
              </a:rPr>
              <a:t>Skype: </a:t>
            </a:r>
            <a:r>
              <a:rPr lang="en-US" sz="2800" b="1" dirty="0" err="1">
                <a:solidFill>
                  <a:srgbClr val="0C2F5F"/>
                </a:solidFill>
                <a:latin typeface="Candara"/>
                <a:cs typeface="Candara"/>
              </a:rPr>
              <a:t>luizolavobonino</a:t>
            </a:r>
            <a:endParaRPr lang="en-US" sz="2800" b="1" dirty="0">
              <a:solidFill>
                <a:srgbClr val="0C2F5F"/>
              </a:solidFill>
              <a:latin typeface="Candara"/>
              <a:cs typeface="Candara"/>
            </a:endParaRPr>
          </a:p>
          <a:p>
            <a:pPr algn="ctr"/>
            <a:r>
              <a:rPr lang="en-US" sz="2800" dirty="0">
                <a:solidFill>
                  <a:srgbClr val="0C2F5F"/>
                </a:solidFill>
                <a:latin typeface="Candara"/>
                <a:cs typeface="Candara"/>
              </a:rPr>
              <a:t>Web: </a:t>
            </a:r>
            <a:r>
              <a:rPr lang="en-US" sz="2800" b="1" dirty="0" err="1">
                <a:solidFill>
                  <a:srgbClr val="0C2F5F"/>
                </a:solidFill>
                <a:latin typeface="Candara"/>
                <a:cs typeface="Candara"/>
              </a:rPr>
              <a:t>www.go-fair.org</a:t>
            </a:r>
            <a:endParaRPr lang="en-US" sz="2800" b="1" dirty="0">
              <a:solidFill>
                <a:srgbClr val="0C2F5F"/>
              </a:solidFill>
              <a:latin typeface="Candara"/>
              <a:cs typeface="Candar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18B8A-6138-6B4A-A6D8-401FEFD96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217" y="1289485"/>
            <a:ext cx="2961700" cy="737134"/>
          </a:xfrm>
          <a:prstGeom prst="rect">
            <a:avLst/>
          </a:prstGeom>
        </p:spPr>
      </p:pic>
      <p:pic>
        <p:nvPicPr>
          <p:cNvPr id="6" name="Afbeelding 2">
            <a:extLst>
              <a:ext uri="{FF2B5EF4-FFF2-40B4-BE49-F238E27FC236}">
                <a16:creationId xmlns:a16="http://schemas.microsoft.com/office/drawing/2014/main" id="{E45DFBE9-8CA7-CB48-984E-097CB449CB6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289485"/>
            <a:ext cx="3206804" cy="90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09598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grpSp>
        <p:nvGrpSpPr>
          <p:cNvPr id="132" name="Group"/>
          <p:cNvGrpSpPr/>
          <p:nvPr/>
        </p:nvGrpSpPr>
        <p:grpSpPr>
          <a:xfrm>
            <a:off x="3082625" y="1935419"/>
            <a:ext cx="6026750" cy="3594595"/>
            <a:chOff x="0" y="0"/>
            <a:chExt cx="6026748" cy="3594594"/>
          </a:xfrm>
        </p:grpSpPr>
        <p:sp>
          <p:nvSpPr>
            <p:cNvPr id="124" name="Data (Digital Resource)"/>
            <p:cNvSpPr/>
            <p:nvPr/>
          </p:nvSpPr>
          <p:spPr>
            <a:xfrm>
              <a:off x="0" y="2496367"/>
              <a:ext cx="2284099" cy="1098228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t>Data (Digital Resource)</a:t>
              </a:r>
            </a:p>
          </p:txBody>
        </p:sp>
        <p:sp>
          <p:nvSpPr>
            <p:cNvPr id="125" name="Metadata"/>
            <p:cNvSpPr/>
            <p:nvPr/>
          </p:nvSpPr>
          <p:spPr>
            <a:xfrm>
              <a:off x="0" y="0"/>
              <a:ext cx="2284099" cy="109822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t>Metadata</a:t>
              </a:r>
            </a:p>
          </p:txBody>
        </p:sp>
        <p:sp>
          <p:nvSpPr>
            <p:cNvPr id="126" name="Metadata Identifier"/>
            <p:cNvSpPr/>
            <p:nvPr/>
          </p:nvSpPr>
          <p:spPr>
            <a:xfrm>
              <a:off x="4081491" y="102094"/>
              <a:ext cx="1945258" cy="894039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t>Metadata Identifier</a:t>
              </a:r>
            </a:p>
          </p:txBody>
        </p:sp>
        <p:sp>
          <p:nvSpPr>
            <p:cNvPr id="127" name="Data Identifier"/>
            <p:cNvSpPr/>
            <p:nvPr/>
          </p:nvSpPr>
          <p:spPr>
            <a:xfrm>
              <a:off x="4081491" y="2598462"/>
              <a:ext cx="1945258" cy="894039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t>Data Identifier</a:t>
              </a:r>
            </a:p>
          </p:txBody>
        </p:sp>
        <p:sp>
          <p:nvSpPr>
            <p:cNvPr id="128" name="Line"/>
            <p:cNvSpPr/>
            <p:nvPr/>
          </p:nvSpPr>
          <p:spPr>
            <a:xfrm flipH="1" flipV="1">
              <a:off x="2278537" y="549113"/>
              <a:ext cx="1784180" cy="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arrow" w="med" len="med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" name="Line"/>
            <p:cNvSpPr/>
            <p:nvPr/>
          </p:nvSpPr>
          <p:spPr>
            <a:xfrm flipH="1" flipV="1">
              <a:off x="2278537" y="3045481"/>
              <a:ext cx="1784180" cy="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arrow" w="med" len="med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" name="identifies"/>
            <p:cNvSpPr txBox="1"/>
            <p:nvPr/>
          </p:nvSpPr>
          <p:spPr>
            <a:xfrm>
              <a:off x="2333709" y="199306"/>
              <a:ext cx="854582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/>
              </a:lvl1pPr>
            </a:lstStyle>
            <a:p>
              <a:r>
                <a:t>identifies</a:t>
              </a:r>
            </a:p>
          </p:txBody>
        </p:sp>
        <p:sp>
          <p:nvSpPr>
            <p:cNvPr id="131" name="identifies"/>
            <p:cNvSpPr txBox="1"/>
            <p:nvPr/>
          </p:nvSpPr>
          <p:spPr>
            <a:xfrm>
              <a:off x="2333709" y="2706321"/>
              <a:ext cx="854582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/>
              </a:lvl1pPr>
            </a:lstStyle>
            <a:p>
              <a:r>
                <a:t>identifies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135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136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137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138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139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40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41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42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43" name="Arrow"/>
          <p:cNvSpPr/>
          <p:nvPr/>
        </p:nvSpPr>
        <p:spPr>
          <a:xfrm rot="8694857">
            <a:off x="9111299" y="1753949"/>
            <a:ext cx="1276560" cy="521405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146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147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148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149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150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51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52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53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54" name="Arrow"/>
          <p:cNvSpPr/>
          <p:nvPr/>
        </p:nvSpPr>
        <p:spPr>
          <a:xfrm rot="8694857">
            <a:off x="9111299" y="1753949"/>
            <a:ext cx="1276560" cy="521405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157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158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159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160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161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2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63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64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65" name="Arrow"/>
          <p:cNvSpPr/>
          <p:nvPr/>
        </p:nvSpPr>
        <p:spPr>
          <a:xfrm rot="8694857">
            <a:off x="9111299" y="1753949"/>
            <a:ext cx="1276560" cy="521405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6" name="Read.me…"/>
          <p:cNvSpPr txBox="1"/>
          <p:nvPr/>
        </p:nvSpPr>
        <p:spPr>
          <a:xfrm>
            <a:off x="273447" y="1372012"/>
            <a:ext cx="1175145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/>
            </a:pPr>
            <a:r>
              <a:t>Read.me</a:t>
            </a:r>
          </a:p>
          <a:p>
            <a:pPr>
              <a:defRPr sz="1800"/>
            </a:pPr>
            <a:r>
              <a:t>CSV</a:t>
            </a:r>
          </a:p>
          <a:p>
            <a:pPr>
              <a:defRPr sz="1800"/>
            </a:pPr>
            <a:r>
              <a:t>TSV</a:t>
            </a:r>
          </a:p>
          <a:p>
            <a:pPr>
              <a:defRPr sz="1800"/>
            </a:pPr>
            <a:r>
              <a:t>XML</a:t>
            </a:r>
          </a:p>
          <a:p>
            <a:pPr>
              <a:defRPr sz="1800"/>
            </a:pPr>
            <a:r>
              <a:t>JSON</a:t>
            </a:r>
          </a:p>
          <a:p>
            <a:pPr>
              <a:defRPr sz="1800"/>
            </a:pPr>
            <a:r>
              <a:t>RDF</a:t>
            </a:r>
          </a:p>
          <a:p>
            <a:pPr>
              <a:defRPr sz="1800"/>
            </a:pPr>
            <a:r>
              <a:t>Embedded</a:t>
            </a:r>
          </a:p>
          <a:p>
            <a:pPr>
              <a:defRPr sz="1800"/>
            </a:pPr>
            <a:r>
              <a:t>…</a:t>
            </a:r>
          </a:p>
        </p:txBody>
      </p:sp>
      <p:sp>
        <p:nvSpPr>
          <p:cNvPr id="167" name="Arrow"/>
          <p:cNvSpPr/>
          <p:nvPr/>
        </p:nvSpPr>
        <p:spPr>
          <a:xfrm flipH="1">
            <a:off x="1787157" y="2256157"/>
            <a:ext cx="918803" cy="456751"/>
          </a:xfrm>
          <a:prstGeom prst="rightArrow">
            <a:avLst>
              <a:gd name="adj1" fmla="val 32473"/>
              <a:gd name="adj2" fmla="val 90462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ultiple access points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access points to the content</a:t>
            </a:r>
          </a:p>
        </p:txBody>
      </p:sp>
      <p:sp>
        <p:nvSpPr>
          <p:cNvPr id="170" name="Data (Digital Resource)"/>
          <p:cNvSpPr/>
          <p:nvPr/>
        </p:nvSpPr>
        <p:spPr>
          <a:xfrm>
            <a:off x="3082625" y="4431786"/>
            <a:ext cx="2284100" cy="109822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(Digital Resource)</a:t>
            </a:r>
          </a:p>
        </p:txBody>
      </p:sp>
      <p:sp>
        <p:nvSpPr>
          <p:cNvPr id="171" name="Metadata"/>
          <p:cNvSpPr/>
          <p:nvPr/>
        </p:nvSpPr>
        <p:spPr>
          <a:xfrm>
            <a:off x="3082625" y="1935419"/>
            <a:ext cx="2284100" cy="1098227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</a:t>
            </a:r>
          </a:p>
        </p:txBody>
      </p:sp>
      <p:sp>
        <p:nvSpPr>
          <p:cNvPr id="172" name="Metadata Identifier"/>
          <p:cNvSpPr/>
          <p:nvPr/>
        </p:nvSpPr>
        <p:spPr>
          <a:xfrm>
            <a:off x="7164116" y="2037513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Metadata Identifier</a:t>
            </a:r>
          </a:p>
        </p:txBody>
      </p:sp>
      <p:sp>
        <p:nvSpPr>
          <p:cNvPr id="173" name="Data Identifier"/>
          <p:cNvSpPr/>
          <p:nvPr/>
        </p:nvSpPr>
        <p:spPr>
          <a:xfrm>
            <a:off x="7164116" y="4533881"/>
            <a:ext cx="1945259" cy="8940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Data Identifier</a:t>
            </a:r>
          </a:p>
        </p:txBody>
      </p:sp>
      <p:sp>
        <p:nvSpPr>
          <p:cNvPr id="174" name="Line"/>
          <p:cNvSpPr/>
          <p:nvPr/>
        </p:nvSpPr>
        <p:spPr>
          <a:xfrm flipH="1" flipV="1">
            <a:off x="5361163" y="2484532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75" name="Line"/>
          <p:cNvSpPr/>
          <p:nvPr/>
        </p:nvSpPr>
        <p:spPr>
          <a:xfrm flipH="1">
            <a:off x="5361163" y="4980900"/>
            <a:ext cx="1784180" cy="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76" name="identifies"/>
          <p:cNvSpPr txBox="1"/>
          <p:nvPr/>
        </p:nvSpPr>
        <p:spPr>
          <a:xfrm>
            <a:off x="5416334" y="2134725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77" name="identifies"/>
          <p:cNvSpPr txBox="1"/>
          <p:nvPr/>
        </p:nvSpPr>
        <p:spPr>
          <a:xfrm>
            <a:off x="5416334" y="4641739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178" name="Arrow"/>
          <p:cNvSpPr/>
          <p:nvPr/>
        </p:nvSpPr>
        <p:spPr>
          <a:xfrm rot="8694857">
            <a:off x="9111299" y="1753949"/>
            <a:ext cx="1276560" cy="521405"/>
          </a:xfrm>
          <a:prstGeom prst="rightArrow">
            <a:avLst>
              <a:gd name="adj1" fmla="val 32000"/>
              <a:gd name="adj2" fmla="val 102402"/>
            </a:avLst>
          </a:prstGeom>
          <a:solidFill>
            <a:schemeClr val="accent2">
              <a:satOff val="-11808"/>
              <a:lumOff val="26568"/>
            </a:schemeClr>
          </a:solidFill>
          <a:ln w="25400">
            <a:solidFill>
              <a:schemeClr val="accent2">
                <a:lumOff val="-9372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cxnSp>
        <p:nvCxnSpPr>
          <p:cNvPr id="179" name="Connection Line"/>
          <p:cNvCxnSpPr>
            <a:cxnSpLocks/>
            <a:stCxn id="170" idx="0"/>
            <a:endCxn id="171" idx="2"/>
          </p:cNvCxnSpPr>
          <p:nvPr/>
        </p:nvCxnSpPr>
        <p:spPr>
          <a:xfrm flipV="1">
            <a:off x="4224675" y="3033646"/>
            <a:ext cx="0" cy="1398140"/>
          </a:xfrm>
          <a:prstGeom prst="straightConnector1">
            <a:avLst/>
          </a:prstGeom>
          <a:ln w="63500">
            <a:solidFill>
              <a:srgbClr val="FF2600"/>
            </a:solidFill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180" name="F3?"/>
          <p:cNvSpPr txBox="1"/>
          <p:nvPr/>
        </p:nvSpPr>
        <p:spPr>
          <a:xfrm>
            <a:off x="4372070" y="3528245"/>
            <a:ext cx="53284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 b="1">
                <a:solidFill>
                  <a:srgbClr val="FF2600"/>
                </a:solidFill>
              </a:defRPr>
            </a:lvl1pPr>
          </a:lstStyle>
          <a:p>
            <a:r>
              <a:rPr dirty="0"/>
              <a:t>F3?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GOFAIR">
  <a:themeElements>
    <a:clrScheme name="GOFAIR">
      <a:dk1>
        <a:srgbClr val="4B4B4B"/>
      </a:dk1>
      <a:lt1>
        <a:srgbClr val="FFFFFF"/>
      </a:lt1>
      <a:dk2>
        <a:srgbClr val="A7A7A7"/>
      </a:dk2>
      <a:lt2>
        <a:srgbClr val="535353"/>
      </a:lt2>
      <a:accent1>
        <a:srgbClr val="00518E"/>
      </a:accent1>
      <a:accent2>
        <a:srgbClr val="EFC700"/>
      </a:accent2>
      <a:accent3>
        <a:srgbClr val="023333"/>
      </a:accent3>
      <a:accent4>
        <a:srgbClr val="D2D2D2"/>
      </a:accent4>
      <a:accent5>
        <a:srgbClr val="7D7D7D"/>
      </a:accent5>
      <a:accent6>
        <a:srgbClr val="80D7E3"/>
      </a:accent6>
      <a:hlink>
        <a:srgbClr val="0000FF"/>
      </a:hlink>
      <a:folHlink>
        <a:srgbClr val="FF00FF"/>
      </a:folHlink>
    </a:clrScheme>
    <a:fontScheme name="GOFAIR">
      <a:majorFont>
        <a:latin typeface="Trebuchet MS"/>
        <a:ea typeface="Trebuchet MS"/>
        <a:cs typeface="Trebuchet MS"/>
      </a:majorFont>
      <a:minorFont>
        <a:latin typeface="Helvetica"/>
        <a:ea typeface="Helvetica"/>
        <a:cs typeface="Helvetica"/>
      </a:minorFont>
    </a:fontScheme>
    <a:fmtScheme name="GOFAI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B4B4B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B4B4B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OFAIR">
  <a:themeElements>
    <a:clrScheme name="GOFAIR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518E"/>
      </a:accent1>
      <a:accent2>
        <a:srgbClr val="EFC700"/>
      </a:accent2>
      <a:accent3>
        <a:srgbClr val="023333"/>
      </a:accent3>
      <a:accent4>
        <a:srgbClr val="D2D2D2"/>
      </a:accent4>
      <a:accent5>
        <a:srgbClr val="7D7D7D"/>
      </a:accent5>
      <a:accent6>
        <a:srgbClr val="80D7E3"/>
      </a:accent6>
      <a:hlink>
        <a:srgbClr val="0000FF"/>
      </a:hlink>
      <a:folHlink>
        <a:srgbClr val="FF00FF"/>
      </a:folHlink>
    </a:clrScheme>
    <a:fontScheme name="GOFAIR">
      <a:majorFont>
        <a:latin typeface="Trebuchet MS"/>
        <a:ea typeface="Trebuchet MS"/>
        <a:cs typeface="Trebuchet MS"/>
      </a:majorFont>
      <a:minorFont>
        <a:latin typeface="Helvetica"/>
        <a:ea typeface="Helvetica"/>
        <a:cs typeface="Helvetica"/>
      </a:minorFont>
    </a:fontScheme>
    <a:fmtScheme name="GOFAI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B4B4B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B4B4B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1883</Words>
  <Application>Microsoft Macintosh PowerPoint</Application>
  <PresentationFormat>Widescreen</PresentationFormat>
  <Paragraphs>443</Paragraphs>
  <Slides>45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Candara</vt:lpstr>
      <vt:lpstr>Tahoma</vt:lpstr>
      <vt:lpstr>Times</vt:lpstr>
      <vt:lpstr>Trebuchet MS</vt:lpstr>
      <vt:lpstr>GOFAIR</vt:lpstr>
      <vt:lpstr>Internet of fair data and services Center of the hourglass</vt:lpstr>
      <vt:lpstr>Fair principles</vt:lpstr>
      <vt:lpstr>Automated client exploration</vt:lpstr>
      <vt:lpstr>Automated client exploration</vt:lpstr>
      <vt:lpstr>Multiple access points to the content</vt:lpstr>
      <vt:lpstr>Multiple access points to the content</vt:lpstr>
      <vt:lpstr>Multiple access points to the content</vt:lpstr>
      <vt:lpstr>Multiple access points to the content</vt:lpstr>
      <vt:lpstr>Multiple access points to the content</vt:lpstr>
      <vt:lpstr>Multiple access points to the content</vt:lpstr>
      <vt:lpstr>Multiple access points to the content</vt:lpstr>
      <vt:lpstr>Multiple access points to the content</vt:lpstr>
      <vt:lpstr>Multiple access points to the content</vt:lpstr>
      <vt:lpstr>Multiple access points to the content</vt:lpstr>
      <vt:lpstr>Multiple access points to the content</vt:lpstr>
      <vt:lpstr>Automated client exploration</vt:lpstr>
      <vt:lpstr>Automated client exploration</vt:lpstr>
      <vt:lpstr>Automated client exploration</vt:lpstr>
      <vt:lpstr>Automated client exploration</vt:lpstr>
      <vt:lpstr>Fair principles</vt:lpstr>
      <vt:lpstr>PowerPoint Presentation</vt:lpstr>
      <vt:lpstr>Fair digital Framework - conceptual framework</vt:lpstr>
      <vt:lpstr>Fair digital Framework - conceptual framework</vt:lpstr>
      <vt:lpstr>Fair digital Framework - conceptual framework</vt:lpstr>
      <vt:lpstr>Fair digital Framework - conceptual framework</vt:lpstr>
      <vt:lpstr>Fair digital Framework vs fair digital object</vt:lpstr>
      <vt:lpstr>Fair digital framework - minimal implementation</vt:lpstr>
      <vt:lpstr>Fair digital framework - minimal implementation</vt:lpstr>
      <vt:lpstr>Fair digital framework - minimal implementation</vt:lpstr>
      <vt:lpstr>Fair digital framework - minimal implementation</vt:lpstr>
      <vt:lpstr>Fair digital framework - minimal implementation</vt:lpstr>
      <vt:lpstr>PowerPoint Presentation</vt:lpstr>
      <vt:lpstr>Fair digital framework - concrete schema</vt:lpstr>
      <vt:lpstr>Fair digital framework - identifier resolution</vt:lpstr>
      <vt:lpstr>Fair digital framework - identifier resolution</vt:lpstr>
      <vt:lpstr>Fair digital framework - client interpretation/decision</vt:lpstr>
      <vt:lpstr>Fair digital framework - client interpretation/decision</vt:lpstr>
      <vt:lpstr>Fair digital framework - client interpretation/decision</vt:lpstr>
      <vt:lpstr>Fair digital framework - identifier resolution</vt:lpstr>
      <vt:lpstr>Fair digital framework - identifier resolution</vt:lpstr>
      <vt:lpstr>Fair digital framework - client interpretation/decision</vt:lpstr>
      <vt:lpstr>Fair digital framework - client interpretation/decision</vt:lpstr>
      <vt:lpstr>Fair digital framework - identifier resolution</vt:lpstr>
      <vt:lpstr>Fair digital framework - identifier resolution</vt:lpstr>
      <vt:lpstr>contact info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of fair data and services Center of the hourglass</dc:title>
  <cp:lastModifiedBy>Luiz Olavo Bonino da Silva Santos</cp:lastModifiedBy>
  <cp:revision>4</cp:revision>
  <dcterms:modified xsi:type="dcterms:W3CDTF">2019-10-28T12:14:12Z</dcterms:modified>
</cp:coreProperties>
</file>